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AEBDB7-A543-47C1-A0C0-7610DD7D981F}">
  <a:tblStyle styleId="{FEAEBDB7-A543-47C1-A0C0-7610DD7D98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fb803c1b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cfb803c1bc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05befdcc5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05befdcc5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d05befdcc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d05befdcc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d05befdcc5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d05befdcc5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d050e8b826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d050e8b826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In the preliminary task (a) we compared all the provided models and their corresponding turbo version. XL was clearly superior. By giving it this prompt of a “panda with glasses” we were not able to make it realistic and we guess that this could be due to the pre-training of the model in which all the pandas the model had seen with glasses were cartoonish.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05befdc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05befdc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d06eb50df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d06eb50df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d06eb50d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d06eb50d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d06eb50df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d06eb50df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d06eb50df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d06eb50df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d06eb50df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d06eb50df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Mean bias 0.12</a:t>
            </a:r>
            <a:endParaRPr/>
          </a:p>
          <a:p>
            <a:pPr indent="0" lvl="0" marL="0" rtl="0" algn="l">
              <a:spcBef>
                <a:spcPts val="0"/>
              </a:spcBef>
              <a:spcAft>
                <a:spcPts val="0"/>
              </a:spcAft>
              <a:buNone/>
            </a:pPr>
            <a:r>
              <a:rPr lang="es"/>
              <a:t>Caucasian bias 0.33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fb803c1b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fb803c1b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d06eb50df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d06eb50df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06eb50df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06eb50df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d06eb50df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d06eb50df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500">
                <a:solidFill>
                  <a:schemeClr val="dk1"/>
                </a:solidFill>
              </a:rPr>
              <a:t>If we monitor the </a:t>
            </a:r>
            <a:r>
              <a:rPr lang="es" sz="1500" u="sng">
                <a:solidFill>
                  <a:schemeClr val="dk1"/>
                </a:solidFill>
              </a:rPr>
              <a:t>loss</a:t>
            </a:r>
            <a:r>
              <a:rPr lang="es" sz="1500">
                <a:solidFill>
                  <a:schemeClr val="dk1"/>
                </a:solidFill>
              </a:rPr>
              <a:t> obtained for both stages of </a:t>
            </a:r>
            <a:r>
              <a:rPr i="1" lang="es" sz="1500">
                <a:solidFill>
                  <a:schemeClr val="dk1"/>
                </a:solidFill>
              </a:rPr>
              <a:t>training</a:t>
            </a:r>
            <a:r>
              <a:rPr lang="es" sz="1500">
                <a:solidFill>
                  <a:schemeClr val="dk1"/>
                </a:solidFill>
              </a:rPr>
              <a:t> and </a:t>
            </a:r>
            <a:r>
              <a:rPr i="1" lang="es" sz="1500">
                <a:solidFill>
                  <a:schemeClr val="dk1"/>
                </a:solidFill>
              </a:rPr>
              <a:t>testing</a:t>
            </a:r>
            <a:r>
              <a:rPr lang="es" sz="1500">
                <a:solidFill>
                  <a:schemeClr val="dk1"/>
                </a:solidFill>
              </a:rPr>
              <a:t> we can see how for the loss, the model is able to converge for the training partition, however for the test set, the loss fluctuates (which is somewhat normal) but overall it increases as the training loss decreases. This is a first indicative sign of </a:t>
            </a:r>
            <a:r>
              <a:rPr b="1" lang="es" sz="1500">
                <a:solidFill>
                  <a:schemeClr val="dk1"/>
                </a:solidFill>
              </a:rPr>
              <a:t>overfitting</a:t>
            </a:r>
            <a:r>
              <a:rPr lang="es" sz="1500">
                <a:solidFill>
                  <a:schemeClr val="dk1"/>
                </a:solidFill>
              </a:rPr>
              <a:t>!</a:t>
            </a:r>
            <a:br>
              <a:rPr lang="es" sz="1500">
                <a:solidFill>
                  <a:schemeClr val="dk1"/>
                </a:solidFill>
              </a:rPr>
            </a:br>
            <a:endParaRPr sz="1500">
              <a:solidFill>
                <a:schemeClr val="dk1"/>
              </a:solidFill>
            </a:endParaRPr>
          </a:p>
          <a:p>
            <a:pPr indent="0" lvl="0" marL="0" rtl="0" algn="just">
              <a:spcBef>
                <a:spcPts val="1000"/>
              </a:spcBef>
              <a:spcAft>
                <a:spcPts val="0"/>
              </a:spcAft>
              <a:buClr>
                <a:schemeClr val="dk1"/>
              </a:buClr>
              <a:buSzPts val="1100"/>
              <a:buFont typeface="Arial"/>
              <a:buNone/>
            </a:pPr>
            <a:r>
              <a:rPr lang="es" sz="1500">
                <a:solidFill>
                  <a:schemeClr val="dk1"/>
                </a:solidFill>
              </a:rPr>
              <a:t>On the other hand if we monitor the </a:t>
            </a:r>
            <a:r>
              <a:rPr lang="es" sz="1500" u="sng">
                <a:solidFill>
                  <a:schemeClr val="dk1"/>
                </a:solidFill>
              </a:rPr>
              <a:t>accuracy</a:t>
            </a:r>
            <a:r>
              <a:rPr lang="es" sz="1500">
                <a:solidFill>
                  <a:schemeClr val="dk1"/>
                </a:solidFill>
              </a:rPr>
              <a:t>, we see that the training accuracy keeps increasing in a logarithmic manner which is a sign of healthy training, and the testing accuracy performs the same way but leading to a </a:t>
            </a:r>
            <a:r>
              <a:rPr b="1" lang="es" sz="1500">
                <a:solidFill>
                  <a:schemeClr val="dk1"/>
                </a:solidFill>
              </a:rPr>
              <a:t>gap</a:t>
            </a:r>
            <a:r>
              <a:rPr lang="es" sz="1500">
                <a:solidFill>
                  <a:schemeClr val="dk1"/>
                </a:solidFill>
              </a:rPr>
              <a:t> between both of them. Testing stays at 0.55~ meanwhile training keeps on going on the 0.9~ plateau.</a:t>
            </a:r>
            <a:endParaRPr sz="1500">
              <a:solidFill>
                <a:schemeClr val="dk1"/>
              </a:solidFill>
            </a:endParaRPr>
          </a:p>
          <a:p>
            <a:pPr indent="0" lvl="0" marL="0" rtl="0" algn="just">
              <a:spcBef>
                <a:spcPts val="1000"/>
              </a:spcBef>
              <a:spcAft>
                <a:spcPts val="0"/>
              </a:spcAft>
              <a:buClr>
                <a:schemeClr val="dk1"/>
              </a:buClr>
              <a:buSzPts val="1100"/>
              <a:buFont typeface="Arial"/>
              <a:buNone/>
            </a:pPr>
            <a:r>
              <a:rPr b="1" lang="es" sz="1500">
                <a:solidFill>
                  <a:schemeClr val="dk1"/>
                </a:solidFill>
              </a:rPr>
              <a:t>From this we can see how monitoring the accuracy is a better idea.</a:t>
            </a:r>
            <a:endParaRPr b="1" sz="1500">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d06eb50dfc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d06eb50dfc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d06eb50df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d06eb50df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d06eb50df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d06eb50df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d06eb50dfc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d06eb50dfc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None/>
            </a:pPr>
            <a:r>
              <a:rPr lang="es" sz="1500">
                <a:solidFill>
                  <a:schemeClr val="dk1"/>
                </a:solidFill>
              </a:rPr>
              <a:t>. In order to try to reduce this unbalance without reducing the number of train instances that we are using in the training, we have proposed 2 different strategies:</a:t>
            </a:r>
            <a:endParaRPr sz="1500">
              <a:solidFill>
                <a:schemeClr val="dk1"/>
              </a:solidFill>
            </a:endParaRPr>
          </a:p>
          <a:p>
            <a:pPr indent="0" lvl="0" marL="0" rtl="0" algn="just">
              <a:spcBef>
                <a:spcPts val="360"/>
              </a:spcBef>
              <a:spcAft>
                <a:spcPts val="0"/>
              </a:spcAft>
              <a:buNone/>
            </a:pPr>
            <a:r>
              <a:t/>
            </a:r>
            <a:endParaRPr sz="1500">
              <a:solidFill>
                <a:schemeClr val="dk1"/>
              </a:solidFill>
            </a:endParaRPr>
          </a:p>
          <a:p>
            <a:pPr indent="0" lvl="0" marL="0" rtl="0" algn="just">
              <a:spcBef>
                <a:spcPts val="0"/>
              </a:spcBef>
              <a:spcAft>
                <a:spcPts val="0"/>
              </a:spcAft>
              <a:buClr>
                <a:schemeClr val="dk1"/>
              </a:buClr>
              <a:buSzPts val="1100"/>
              <a:buFont typeface="Arial"/>
              <a:buNone/>
            </a:pPr>
            <a:r>
              <a:rPr b="1" lang="es" sz="1500">
                <a:solidFill>
                  <a:srgbClr val="287D7D"/>
                </a:solidFill>
              </a:rPr>
              <a:t>Data Augmentation:</a:t>
            </a:r>
            <a:endParaRPr b="1" sz="1500">
              <a:solidFill>
                <a:srgbClr val="287D7D"/>
              </a:solidFill>
            </a:endParaRPr>
          </a:p>
          <a:p>
            <a:pPr indent="0" lvl="0" marL="0" rtl="0" algn="just">
              <a:spcBef>
                <a:spcPts val="0"/>
              </a:spcBef>
              <a:spcAft>
                <a:spcPts val="0"/>
              </a:spcAft>
              <a:buClr>
                <a:schemeClr val="dk1"/>
              </a:buClr>
              <a:buSzPts val="1100"/>
              <a:buFont typeface="Arial"/>
              <a:buNone/>
            </a:pPr>
            <a:r>
              <a:rPr lang="es" sz="1500">
                <a:solidFill>
                  <a:schemeClr val="dk1"/>
                </a:solidFill>
              </a:rPr>
              <a:t>In the data augmentation strategy we </a:t>
            </a:r>
            <a:r>
              <a:rPr b="1" lang="es" sz="1500">
                <a:solidFill>
                  <a:schemeClr val="dk1"/>
                </a:solidFill>
              </a:rPr>
              <a:t>only create new images for the classes that have a very low number of training images </a:t>
            </a:r>
            <a:r>
              <a:rPr lang="es" sz="1500">
                <a:solidFill>
                  <a:schemeClr val="dk1"/>
                </a:solidFill>
              </a:rPr>
              <a:t>compared with the other classes. These classes are: </a:t>
            </a:r>
            <a:r>
              <a:rPr b="1" lang="es" sz="1500">
                <a:solidFill>
                  <a:schemeClr val="dk1"/>
                </a:solidFill>
              </a:rPr>
              <a:t>1, 2, 6, 7</a:t>
            </a:r>
            <a:r>
              <a:rPr lang="es" sz="1500">
                <a:solidFill>
                  <a:schemeClr val="dk1"/>
                </a:solidFill>
              </a:rPr>
              <a:t>. </a:t>
            </a:r>
            <a:endParaRPr sz="1500">
              <a:solidFill>
                <a:schemeClr val="dk1"/>
              </a:solidFill>
            </a:endParaRPr>
          </a:p>
          <a:p>
            <a:pPr indent="0" lvl="0" marL="0" rtl="0" algn="just">
              <a:spcBef>
                <a:spcPts val="0"/>
              </a:spcBef>
              <a:spcAft>
                <a:spcPts val="0"/>
              </a:spcAft>
              <a:buClr>
                <a:schemeClr val="dk1"/>
              </a:buClr>
              <a:buSzPts val="1100"/>
              <a:buFont typeface="Arial"/>
              <a:buNone/>
            </a:pPr>
            <a:r>
              <a:rPr lang="es" sz="1500">
                <a:solidFill>
                  <a:schemeClr val="dk1"/>
                </a:solidFill>
              </a:rPr>
              <a:t>We employ the </a:t>
            </a:r>
            <a:r>
              <a:rPr lang="es" sz="1500">
                <a:solidFill>
                  <a:srgbClr val="75C5B1"/>
                </a:solidFill>
              </a:rPr>
              <a:t>v2.transformation from PyTorch</a:t>
            </a:r>
            <a:r>
              <a:rPr lang="es" sz="1500">
                <a:solidFill>
                  <a:schemeClr val="dk1"/>
                </a:solidFill>
              </a:rPr>
              <a:t> to create new images based on the ones we already have. We create 2 sets of new train images:</a:t>
            </a:r>
            <a:endParaRPr sz="1500">
              <a:solidFill>
                <a:schemeClr val="dk1"/>
              </a:solidFill>
            </a:endParaRPr>
          </a:p>
          <a:p>
            <a:pPr indent="-323850" lvl="0" marL="457200" rtl="0" algn="just">
              <a:spcBef>
                <a:spcPts val="0"/>
              </a:spcBef>
              <a:spcAft>
                <a:spcPts val="0"/>
              </a:spcAft>
              <a:buClr>
                <a:schemeClr val="dk1"/>
              </a:buClr>
              <a:buSzPts val="1500"/>
              <a:buChar char="-"/>
            </a:pPr>
            <a:r>
              <a:rPr lang="es" sz="1500">
                <a:solidFill>
                  <a:schemeClr val="dk1"/>
                </a:solidFill>
              </a:rPr>
              <a:t>The original images but with </a:t>
            </a:r>
            <a:r>
              <a:rPr b="1" lang="es" sz="1500">
                <a:solidFill>
                  <a:schemeClr val="dk1"/>
                </a:solidFill>
              </a:rPr>
              <a:t>Horizontal Flip</a:t>
            </a:r>
            <a:r>
              <a:rPr lang="es" sz="1500">
                <a:solidFill>
                  <a:schemeClr val="dk1"/>
                </a:solidFill>
              </a:rPr>
              <a:t>.</a:t>
            </a:r>
            <a:endParaRPr sz="1500">
              <a:solidFill>
                <a:schemeClr val="dk1"/>
              </a:solidFill>
            </a:endParaRPr>
          </a:p>
          <a:p>
            <a:pPr indent="-323850" lvl="0" marL="457200" rtl="0" algn="just">
              <a:spcBef>
                <a:spcPts val="0"/>
              </a:spcBef>
              <a:spcAft>
                <a:spcPts val="0"/>
              </a:spcAft>
              <a:buClr>
                <a:schemeClr val="dk1"/>
              </a:buClr>
              <a:buSzPts val="1500"/>
              <a:buChar char="-"/>
            </a:pPr>
            <a:r>
              <a:rPr lang="es" sz="1500">
                <a:solidFill>
                  <a:schemeClr val="dk1"/>
                </a:solidFill>
              </a:rPr>
              <a:t>Images with </a:t>
            </a:r>
            <a:r>
              <a:rPr b="1" lang="es" sz="1500">
                <a:solidFill>
                  <a:schemeClr val="dk1"/>
                </a:solidFill>
              </a:rPr>
              <a:t>Random Horizontal Flip</a:t>
            </a:r>
            <a:r>
              <a:rPr lang="es" sz="1500">
                <a:solidFill>
                  <a:schemeClr val="dk1"/>
                </a:solidFill>
              </a:rPr>
              <a:t> + </a:t>
            </a:r>
            <a:r>
              <a:rPr b="1" lang="es" sz="1500">
                <a:solidFill>
                  <a:schemeClr val="dk1"/>
                </a:solidFill>
              </a:rPr>
              <a:t>Random Rotation(-12º,12º)</a:t>
            </a:r>
            <a:r>
              <a:rPr lang="es" sz="1500">
                <a:solidFill>
                  <a:schemeClr val="dk1"/>
                </a:solidFill>
              </a:rPr>
              <a:t> + </a:t>
            </a:r>
            <a:r>
              <a:rPr b="1" lang="es" sz="1500">
                <a:solidFill>
                  <a:schemeClr val="dk1"/>
                </a:solidFill>
              </a:rPr>
              <a:t>Small change of brightness.</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d06eb50df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d06eb50df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None/>
            </a:pPr>
            <a:r>
              <a:rPr lang="es" sz="1400">
                <a:solidFill>
                  <a:schemeClr val="dk1"/>
                </a:solidFill>
              </a:rPr>
              <a:t>The problem of the </a:t>
            </a:r>
            <a:r>
              <a:rPr b="1" lang="es" sz="1400">
                <a:solidFill>
                  <a:schemeClr val="dk1"/>
                </a:solidFill>
              </a:rPr>
              <a:t>Data-augmentation</a:t>
            </a:r>
            <a:r>
              <a:rPr lang="es" sz="1400">
                <a:solidFill>
                  <a:schemeClr val="dk1"/>
                </a:solidFill>
              </a:rPr>
              <a:t> strategy is that </a:t>
            </a:r>
            <a:r>
              <a:rPr b="1" lang="es" sz="1400">
                <a:solidFill>
                  <a:schemeClr val="dk1"/>
                </a:solidFill>
              </a:rPr>
              <a:t>is very limited</a:t>
            </a:r>
            <a:r>
              <a:rPr lang="es" sz="1400">
                <a:solidFill>
                  <a:schemeClr val="dk1"/>
                </a:solidFill>
              </a:rPr>
              <a:t> due to the </a:t>
            </a:r>
            <a:r>
              <a:rPr b="1" lang="es" sz="1400">
                <a:solidFill>
                  <a:schemeClr val="dk1"/>
                </a:solidFill>
              </a:rPr>
              <a:t>big difference between the amount of train images between classes</a:t>
            </a:r>
            <a:r>
              <a:rPr lang="es" sz="1400">
                <a:solidFill>
                  <a:schemeClr val="dk1"/>
                </a:solidFill>
              </a:rPr>
              <a:t> (</a:t>
            </a:r>
            <a:r>
              <a:rPr lang="es" sz="1400">
                <a:solidFill>
                  <a:srgbClr val="0000FF"/>
                </a:solidFill>
              </a:rPr>
              <a:t>class 1</a:t>
            </a:r>
            <a:r>
              <a:rPr lang="es" sz="1400">
                <a:solidFill>
                  <a:schemeClr val="dk1"/>
                </a:solidFill>
              </a:rPr>
              <a:t>: </a:t>
            </a:r>
            <a:r>
              <a:rPr lang="es" sz="1400">
                <a:solidFill>
                  <a:srgbClr val="FF0000"/>
                </a:solidFill>
              </a:rPr>
              <a:t>19 images</a:t>
            </a:r>
            <a:r>
              <a:rPr lang="es" sz="1400">
                <a:solidFill>
                  <a:schemeClr val="dk1"/>
                </a:solidFill>
              </a:rPr>
              <a:t> ↔ </a:t>
            </a:r>
            <a:r>
              <a:rPr lang="es" sz="1400">
                <a:solidFill>
                  <a:srgbClr val="0000FF"/>
                </a:solidFill>
              </a:rPr>
              <a:t>class 4</a:t>
            </a:r>
            <a:r>
              <a:rPr lang="es" sz="1400">
                <a:solidFill>
                  <a:schemeClr val="dk1"/>
                </a:solidFill>
              </a:rPr>
              <a:t>: </a:t>
            </a:r>
            <a:r>
              <a:rPr lang="es" sz="1400">
                <a:solidFill>
                  <a:srgbClr val="FF0000"/>
                </a:solidFill>
              </a:rPr>
              <a:t>2932 images</a:t>
            </a:r>
            <a:r>
              <a:rPr lang="es" sz="1400">
                <a:solidFill>
                  <a:schemeClr val="dk1"/>
                </a:solidFill>
              </a:rPr>
              <a:t>). But on the other hand, we think that i</a:t>
            </a:r>
            <a:r>
              <a:rPr b="1" lang="es" sz="1400">
                <a:solidFill>
                  <a:schemeClr val="dk1"/>
                </a:solidFill>
              </a:rPr>
              <a:t>s important to use all the resources</a:t>
            </a:r>
            <a:r>
              <a:rPr lang="es" sz="1400">
                <a:solidFill>
                  <a:schemeClr val="dk1"/>
                </a:solidFill>
              </a:rPr>
              <a:t> that we have to train the model since the test set has the same distribution. In an attempt of </a:t>
            </a:r>
            <a:r>
              <a:rPr b="1" lang="es" sz="1400">
                <a:solidFill>
                  <a:schemeClr val="dk1"/>
                </a:solidFill>
              </a:rPr>
              <a:t>improving more our training</a:t>
            </a:r>
            <a:r>
              <a:rPr lang="es" sz="1400">
                <a:solidFill>
                  <a:schemeClr val="dk1"/>
                </a:solidFill>
              </a:rPr>
              <a:t> we have applied a </a:t>
            </a:r>
            <a:r>
              <a:rPr b="1" lang="es" sz="1400">
                <a:solidFill>
                  <a:schemeClr val="dk1"/>
                </a:solidFill>
              </a:rPr>
              <a:t>custom loss</a:t>
            </a:r>
            <a:r>
              <a:rPr lang="es" sz="1400">
                <a:solidFill>
                  <a:schemeClr val="dk1"/>
                </a:solidFill>
              </a:rPr>
              <a:t>:</a:t>
            </a:r>
            <a:endParaRPr sz="1500">
              <a:solidFill>
                <a:schemeClr val="dk1"/>
              </a:solidFill>
            </a:endParaRPr>
          </a:p>
          <a:p>
            <a:pPr indent="0" lvl="0" marL="0" rtl="0" algn="just">
              <a:spcBef>
                <a:spcPts val="0"/>
              </a:spcBef>
              <a:spcAft>
                <a:spcPts val="0"/>
              </a:spcAft>
              <a:buNone/>
            </a:pPr>
            <a:r>
              <a:t/>
            </a:r>
            <a:endParaRPr b="1" sz="1500">
              <a:solidFill>
                <a:schemeClr val="dk1"/>
              </a:solidFill>
            </a:endParaRPr>
          </a:p>
          <a:p>
            <a:pPr indent="0" lvl="0" marL="0" rtl="0" algn="just">
              <a:spcBef>
                <a:spcPts val="0"/>
              </a:spcBef>
              <a:spcAft>
                <a:spcPts val="0"/>
              </a:spcAft>
              <a:buNone/>
            </a:pPr>
            <a:r>
              <a:t/>
            </a:r>
            <a:endParaRPr b="1" sz="1500">
              <a:solidFill>
                <a:schemeClr val="dk1"/>
              </a:solidFill>
            </a:endParaRPr>
          </a:p>
          <a:p>
            <a:pPr indent="0" lvl="0" marL="0" rtl="0" algn="just">
              <a:spcBef>
                <a:spcPts val="0"/>
              </a:spcBef>
              <a:spcAft>
                <a:spcPts val="0"/>
              </a:spcAft>
              <a:buClr>
                <a:schemeClr val="dk1"/>
              </a:buClr>
              <a:buSzPts val="1100"/>
              <a:buFont typeface="Arial"/>
              <a:buNone/>
            </a:pPr>
            <a:r>
              <a:rPr b="1" lang="es" sz="1500">
                <a:solidFill>
                  <a:srgbClr val="287D7D"/>
                </a:solidFill>
              </a:rPr>
              <a:t>Accuracy Results:</a:t>
            </a:r>
            <a:endParaRPr b="1" sz="1500">
              <a:solidFill>
                <a:srgbClr val="287D7D"/>
              </a:solidFill>
            </a:endParaRPr>
          </a:p>
          <a:p>
            <a:pPr indent="0" lvl="0" marL="0" rtl="0" algn="just">
              <a:spcBef>
                <a:spcPts val="0"/>
              </a:spcBef>
              <a:spcAft>
                <a:spcPts val="0"/>
              </a:spcAft>
              <a:buClr>
                <a:schemeClr val="dk1"/>
              </a:buClr>
              <a:buSzPts val="1100"/>
              <a:buFont typeface="Arial"/>
              <a:buNone/>
            </a:pPr>
            <a:r>
              <a:rPr lang="es" sz="1500">
                <a:solidFill>
                  <a:schemeClr val="dk1"/>
                </a:solidFill>
              </a:rPr>
              <a:t>After the implementation of the two strategies and the combination of both, we have obtained the next results:</a:t>
            </a:r>
            <a:endParaRPr sz="1500">
              <a:solidFill>
                <a:schemeClr val="dk1"/>
              </a:solidFill>
            </a:endParaRPr>
          </a:p>
          <a:p>
            <a:pPr indent="0" lvl="0" marL="0" rtl="0" algn="just">
              <a:spcBef>
                <a:spcPts val="0"/>
              </a:spcBef>
              <a:spcAft>
                <a:spcPts val="0"/>
              </a:spcAft>
              <a:buClr>
                <a:schemeClr val="dk1"/>
              </a:buClr>
              <a:buSzPts val="1100"/>
              <a:buFont typeface="Arial"/>
              <a:buNone/>
            </a:pPr>
            <a:r>
              <a:t/>
            </a:r>
            <a:endParaRPr sz="300">
              <a:solidFill>
                <a:schemeClr val="dk1"/>
              </a:solidFill>
            </a:endParaRPr>
          </a:p>
          <a:p>
            <a:pPr indent="0" lvl="0" marL="0" rtl="0" algn="just">
              <a:spcBef>
                <a:spcPts val="0"/>
              </a:spcBef>
              <a:spcAft>
                <a:spcPts val="0"/>
              </a:spcAft>
              <a:buClr>
                <a:schemeClr val="dk1"/>
              </a:buClr>
              <a:buSzPts val="1100"/>
              <a:buFont typeface="Arial"/>
              <a:buNone/>
            </a:pPr>
            <a:r>
              <a:rPr lang="es" sz="1500" u="sng">
                <a:solidFill>
                  <a:schemeClr val="dk1"/>
                </a:solidFill>
              </a:rPr>
              <a:t>Baseline Train Strategy (Test Acc)</a:t>
            </a:r>
            <a:r>
              <a:rPr lang="es" sz="1500">
                <a:solidFill>
                  <a:schemeClr val="dk1"/>
                </a:solidFill>
              </a:rPr>
              <a:t>: </a:t>
            </a:r>
            <a:r>
              <a:rPr b="1" lang="es" sz="1500">
                <a:solidFill>
                  <a:schemeClr val="dk1"/>
                </a:solidFill>
              </a:rPr>
              <a:t>0.52</a:t>
            </a:r>
            <a:endParaRPr b="1" sz="1500">
              <a:solidFill>
                <a:schemeClr val="dk1"/>
              </a:solidFill>
            </a:endParaRPr>
          </a:p>
          <a:p>
            <a:pPr indent="0" lvl="0" marL="0" rtl="0" algn="just">
              <a:spcBef>
                <a:spcPts val="0"/>
              </a:spcBef>
              <a:spcAft>
                <a:spcPts val="0"/>
              </a:spcAft>
              <a:buClr>
                <a:schemeClr val="dk1"/>
              </a:buClr>
              <a:buSzPts val="1100"/>
              <a:buFont typeface="Arial"/>
              <a:buNone/>
            </a:pPr>
            <a:r>
              <a:rPr lang="es" sz="1500" u="sng">
                <a:solidFill>
                  <a:schemeClr val="dk1"/>
                </a:solidFill>
              </a:rPr>
              <a:t>New Train Strategy (Test Acc)</a:t>
            </a:r>
            <a:r>
              <a:rPr lang="es" sz="1500">
                <a:solidFill>
                  <a:schemeClr val="dk1"/>
                </a:solidFill>
              </a:rPr>
              <a:t>: </a:t>
            </a:r>
            <a:r>
              <a:rPr b="1" lang="es" sz="1500">
                <a:solidFill>
                  <a:schemeClr val="dk1"/>
                </a:solidFill>
              </a:rPr>
              <a:t>0.54</a:t>
            </a:r>
            <a:endParaRPr b="1" sz="1500">
              <a:solidFill>
                <a:schemeClr val="dk1"/>
              </a:solidFill>
            </a:endParaRPr>
          </a:p>
          <a:p>
            <a:pPr indent="0" lvl="0" marL="0" rtl="0" algn="just">
              <a:spcBef>
                <a:spcPts val="0"/>
              </a:spcBef>
              <a:spcAft>
                <a:spcPts val="0"/>
              </a:spcAft>
              <a:buClr>
                <a:schemeClr val="dk1"/>
              </a:buClr>
              <a:buSzPts val="1100"/>
              <a:buFont typeface="Arial"/>
              <a:buNone/>
            </a:pPr>
            <a:r>
              <a:t/>
            </a:r>
            <a:endParaRPr b="1" sz="300">
              <a:solidFill>
                <a:schemeClr val="dk1"/>
              </a:solidFill>
            </a:endParaRPr>
          </a:p>
          <a:p>
            <a:pPr indent="0" lvl="0" marL="0" rtl="0" algn="just">
              <a:spcBef>
                <a:spcPts val="0"/>
              </a:spcBef>
              <a:spcAft>
                <a:spcPts val="0"/>
              </a:spcAft>
              <a:buClr>
                <a:schemeClr val="dk1"/>
              </a:buClr>
              <a:buSzPts val="1100"/>
              <a:buFont typeface="Arial"/>
              <a:buNone/>
            </a:pPr>
            <a:r>
              <a:rPr lang="es" sz="1500">
                <a:solidFill>
                  <a:schemeClr val="dk1"/>
                </a:solidFill>
              </a:rPr>
              <a:t>As we can see </a:t>
            </a:r>
            <a:r>
              <a:rPr b="1" lang="es" sz="1500">
                <a:solidFill>
                  <a:schemeClr val="dk1"/>
                </a:solidFill>
              </a:rPr>
              <a:t>the results have improved a bit</a:t>
            </a:r>
            <a:r>
              <a:rPr lang="es" sz="1500">
                <a:solidFill>
                  <a:schemeClr val="dk1"/>
                </a:solidFill>
              </a:rPr>
              <a:t> with this new implementation, so it would be nice to include in the next models.</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d06eb50dfc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d06eb50dfc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None/>
            </a:pPr>
            <a:r>
              <a:rPr lang="es" sz="1400">
                <a:solidFill>
                  <a:schemeClr val="dk1"/>
                </a:solidFill>
              </a:rPr>
              <a:t>The problem of the </a:t>
            </a:r>
            <a:r>
              <a:rPr b="1" lang="es" sz="1400">
                <a:solidFill>
                  <a:schemeClr val="dk1"/>
                </a:solidFill>
              </a:rPr>
              <a:t>Data-augmentation</a:t>
            </a:r>
            <a:r>
              <a:rPr lang="es" sz="1400">
                <a:solidFill>
                  <a:schemeClr val="dk1"/>
                </a:solidFill>
              </a:rPr>
              <a:t> strategy is that </a:t>
            </a:r>
            <a:r>
              <a:rPr b="1" lang="es" sz="1400">
                <a:solidFill>
                  <a:schemeClr val="dk1"/>
                </a:solidFill>
              </a:rPr>
              <a:t>is very limited</a:t>
            </a:r>
            <a:r>
              <a:rPr lang="es" sz="1400">
                <a:solidFill>
                  <a:schemeClr val="dk1"/>
                </a:solidFill>
              </a:rPr>
              <a:t> due to the </a:t>
            </a:r>
            <a:r>
              <a:rPr b="1" lang="es" sz="1400">
                <a:solidFill>
                  <a:schemeClr val="dk1"/>
                </a:solidFill>
              </a:rPr>
              <a:t>big difference between the amount of train images between classes</a:t>
            </a:r>
            <a:r>
              <a:rPr lang="es" sz="1400">
                <a:solidFill>
                  <a:schemeClr val="dk1"/>
                </a:solidFill>
              </a:rPr>
              <a:t> (</a:t>
            </a:r>
            <a:r>
              <a:rPr lang="es" sz="1400">
                <a:solidFill>
                  <a:srgbClr val="0000FF"/>
                </a:solidFill>
              </a:rPr>
              <a:t>class 1</a:t>
            </a:r>
            <a:r>
              <a:rPr lang="es" sz="1400">
                <a:solidFill>
                  <a:schemeClr val="dk1"/>
                </a:solidFill>
              </a:rPr>
              <a:t>: </a:t>
            </a:r>
            <a:r>
              <a:rPr lang="es" sz="1400">
                <a:solidFill>
                  <a:srgbClr val="FF0000"/>
                </a:solidFill>
              </a:rPr>
              <a:t>19 images</a:t>
            </a:r>
            <a:r>
              <a:rPr lang="es" sz="1400">
                <a:solidFill>
                  <a:schemeClr val="dk1"/>
                </a:solidFill>
              </a:rPr>
              <a:t> ↔ </a:t>
            </a:r>
            <a:r>
              <a:rPr lang="es" sz="1400">
                <a:solidFill>
                  <a:srgbClr val="0000FF"/>
                </a:solidFill>
              </a:rPr>
              <a:t>class 4</a:t>
            </a:r>
            <a:r>
              <a:rPr lang="es" sz="1400">
                <a:solidFill>
                  <a:schemeClr val="dk1"/>
                </a:solidFill>
              </a:rPr>
              <a:t>: </a:t>
            </a:r>
            <a:r>
              <a:rPr lang="es" sz="1400">
                <a:solidFill>
                  <a:srgbClr val="FF0000"/>
                </a:solidFill>
              </a:rPr>
              <a:t>2932 images</a:t>
            </a:r>
            <a:r>
              <a:rPr lang="es" sz="1400">
                <a:solidFill>
                  <a:schemeClr val="dk1"/>
                </a:solidFill>
              </a:rPr>
              <a:t>). But on the other hand, we think that i</a:t>
            </a:r>
            <a:r>
              <a:rPr b="1" lang="es" sz="1400">
                <a:solidFill>
                  <a:schemeClr val="dk1"/>
                </a:solidFill>
              </a:rPr>
              <a:t>s important to use all the resources</a:t>
            </a:r>
            <a:r>
              <a:rPr lang="es" sz="1400">
                <a:solidFill>
                  <a:schemeClr val="dk1"/>
                </a:solidFill>
              </a:rPr>
              <a:t> that we have to train the model since the test set has the same distribution. In an attempt of </a:t>
            </a:r>
            <a:r>
              <a:rPr b="1" lang="es" sz="1400">
                <a:solidFill>
                  <a:schemeClr val="dk1"/>
                </a:solidFill>
              </a:rPr>
              <a:t>improving more our training</a:t>
            </a:r>
            <a:r>
              <a:rPr lang="es" sz="1400">
                <a:solidFill>
                  <a:schemeClr val="dk1"/>
                </a:solidFill>
              </a:rPr>
              <a:t> we have applied a </a:t>
            </a:r>
            <a:r>
              <a:rPr b="1" lang="es" sz="1400">
                <a:solidFill>
                  <a:schemeClr val="dk1"/>
                </a:solidFill>
              </a:rPr>
              <a:t>custom loss</a:t>
            </a:r>
            <a:r>
              <a:rPr lang="es" sz="1400">
                <a:solidFill>
                  <a:schemeClr val="dk1"/>
                </a:solidFill>
              </a:rPr>
              <a:t>:</a:t>
            </a:r>
            <a:endParaRPr sz="1500">
              <a:solidFill>
                <a:schemeClr val="dk1"/>
              </a:solidFill>
            </a:endParaRPr>
          </a:p>
          <a:p>
            <a:pPr indent="0" lvl="0" marL="0" rtl="0" algn="just">
              <a:spcBef>
                <a:spcPts val="0"/>
              </a:spcBef>
              <a:spcAft>
                <a:spcPts val="0"/>
              </a:spcAft>
              <a:buNone/>
            </a:pPr>
            <a:r>
              <a:t/>
            </a:r>
            <a:endParaRPr b="1" sz="1500">
              <a:solidFill>
                <a:schemeClr val="dk1"/>
              </a:solidFill>
            </a:endParaRPr>
          </a:p>
          <a:p>
            <a:pPr indent="0" lvl="0" marL="0" rtl="0" algn="just">
              <a:spcBef>
                <a:spcPts val="0"/>
              </a:spcBef>
              <a:spcAft>
                <a:spcPts val="0"/>
              </a:spcAft>
              <a:buNone/>
            </a:pPr>
            <a:r>
              <a:t/>
            </a:r>
            <a:endParaRPr b="1" sz="1500">
              <a:solidFill>
                <a:schemeClr val="dk1"/>
              </a:solidFill>
            </a:endParaRPr>
          </a:p>
          <a:p>
            <a:pPr indent="0" lvl="0" marL="0" rtl="0" algn="just">
              <a:spcBef>
                <a:spcPts val="0"/>
              </a:spcBef>
              <a:spcAft>
                <a:spcPts val="0"/>
              </a:spcAft>
              <a:buNone/>
            </a:pPr>
            <a:r>
              <a:rPr b="1" lang="es" sz="1500">
                <a:solidFill>
                  <a:srgbClr val="287D7D"/>
                </a:solidFill>
              </a:rPr>
              <a:t>Accuracy Results:</a:t>
            </a:r>
            <a:endParaRPr b="1" sz="1500">
              <a:solidFill>
                <a:srgbClr val="287D7D"/>
              </a:solidFill>
            </a:endParaRPr>
          </a:p>
          <a:p>
            <a:pPr indent="0" lvl="0" marL="0" rtl="0" algn="just">
              <a:spcBef>
                <a:spcPts val="0"/>
              </a:spcBef>
              <a:spcAft>
                <a:spcPts val="0"/>
              </a:spcAft>
              <a:buNone/>
            </a:pPr>
            <a:r>
              <a:rPr lang="es" sz="1500">
                <a:solidFill>
                  <a:schemeClr val="dk1"/>
                </a:solidFill>
              </a:rPr>
              <a:t>After the implementation of the two strategies and the combination of both, we have obtained the next results:</a:t>
            </a:r>
            <a:endParaRPr sz="1500">
              <a:solidFill>
                <a:schemeClr val="dk1"/>
              </a:solidFill>
            </a:endParaRPr>
          </a:p>
          <a:p>
            <a:pPr indent="0" lvl="0" marL="0" rtl="0" algn="just">
              <a:spcBef>
                <a:spcPts val="0"/>
              </a:spcBef>
              <a:spcAft>
                <a:spcPts val="0"/>
              </a:spcAft>
              <a:buNone/>
            </a:pPr>
            <a:r>
              <a:t/>
            </a:r>
            <a:endParaRPr sz="300">
              <a:solidFill>
                <a:schemeClr val="dk1"/>
              </a:solidFill>
            </a:endParaRPr>
          </a:p>
          <a:p>
            <a:pPr indent="0" lvl="0" marL="0" rtl="0" algn="just">
              <a:spcBef>
                <a:spcPts val="0"/>
              </a:spcBef>
              <a:spcAft>
                <a:spcPts val="0"/>
              </a:spcAft>
              <a:buNone/>
            </a:pPr>
            <a:r>
              <a:rPr lang="es" sz="1500" u="sng">
                <a:solidFill>
                  <a:schemeClr val="dk1"/>
                </a:solidFill>
              </a:rPr>
              <a:t>Baseline Train Strategy (Test Acc)</a:t>
            </a:r>
            <a:r>
              <a:rPr lang="es" sz="1500">
                <a:solidFill>
                  <a:schemeClr val="dk1"/>
                </a:solidFill>
              </a:rPr>
              <a:t>: </a:t>
            </a:r>
            <a:r>
              <a:rPr b="1" lang="es" sz="1500">
                <a:solidFill>
                  <a:schemeClr val="dk1"/>
                </a:solidFill>
              </a:rPr>
              <a:t>0.52</a:t>
            </a:r>
            <a:endParaRPr b="1" sz="1500">
              <a:solidFill>
                <a:schemeClr val="dk1"/>
              </a:solidFill>
            </a:endParaRPr>
          </a:p>
          <a:p>
            <a:pPr indent="0" lvl="0" marL="0" rtl="0" algn="just">
              <a:spcBef>
                <a:spcPts val="0"/>
              </a:spcBef>
              <a:spcAft>
                <a:spcPts val="0"/>
              </a:spcAft>
              <a:buNone/>
            </a:pPr>
            <a:r>
              <a:rPr lang="es" sz="1500" u="sng">
                <a:solidFill>
                  <a:schemeClr val="dk1"/>
                </a:solidFill>
              </a:rPr>
              <a:t>New Train Strategy (Test Acc)</a:t>
            </a:r>
            <a:r>
              <a:rPr lang="es" sz="1500">
                <a:solidFill>
                  <a:schemeClr val="dk1"/>
                </a:solidFill>
              </a:rPr>
              <a:t>: </a:t>
            </a:r>
            <a:r>
              <a:rPr b="1" lang="es" sz="1500">
                <a:solidFill>
                  <a:schemeClr val="dk1"/>
                </a:solidFill>
              </a:rPr>
              <a:t>0.54</a:t>
            </a:r>
            <a:endParaRPr b="1" sz="1500">
              <a:solidFill>
                <a:schemeClr val="dk1"/>
              </a:solidFill>
            </a:endParaRPr>
          </a:p>
          <a:p>
            <a:pPr indent="0" lvl="0" marL="0" rtl="0" algn="just">
              <a:spcBef>
                <a:spcPts val="0"/>
              </a:spcBef>
              <a:spcAft>
                <a:spcPts val="0"/>
              </a:spcAft>
              <a:buNone/>
            </a:pPr>
            <a:r>
              <a:t/>
            </a:r>
            <a:endParaRPr b="1" sz="300">
              <a:solidFill>
                <a:schemeClr val="dk1"/>
              </a:solidFill>
            </a:endParaRPr>
          </a:p>
          <a:p>
            <a:pPr indent="0" lvl="0" marL="0" rtl="0" algn="just">
              <a:spcBef>
                <a:spcPts val="0"/>
              </a:spcBef>
              <a:spcAft>
                <a:spcPts val="0"/>
              </a:spcAft>
              <a:buNone/>
            </a:pPr>
            <a:r>
              <a:rPr lang="es" sz="1500">
                <a:solidFill>
                  <a:schemeClr val="dk1"/>
                </a:solidFill>
              </a:rPr>
              <a:t>As we can see </a:t>
            </a:r>
            <a:r>
              <a:rPr b="1" lang="es" sz="1500">
                <a:solidFill>
                  <a:schemeClr val="dk1"/>
                </a:solidFill>
              </a:rPr>
              <a:t>the results have improved a bit</a:t>
            </a:r>
            <a:r>
              <a:rPr lang="es" sz="1500">
                <a:solidFill>
                  <a:schemeClr val="dk1"/>
                </a:solidFill>
              </a:rPr>
              <a:t> with this new implementation, so it would be nice to include in the next models.</a:t>
            </a:r>
            <a:endParaRPr b="1"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d074e922d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d074e922d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050e8b82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050e8b82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d074e922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d074e922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d074e922d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d074e922d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d074e922d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d074e922d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d074e922d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d074e922d7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d074e922d7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d074e922d7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d074e922d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d074e922d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d074e922d7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d074e922d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d074e922d7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d074e922d7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d074e922d7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d074e922d7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d074e922d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2d074e922d7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050e8b82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050e8b82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d074e922d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d074e922d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cff9aeae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cff9aeae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cfb803c1b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cfb803c1b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cfb803c1b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cfb803c1b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lang="es" sz="1200">
                <a:solidFill>
                  <a:schemeClr val="dk1"/>
                </a:solidFill>
              </a:rPr>
              <a:t>We have used the same model as in the task b, but this time with the new train implementation of the task c (data-augmentation + weighted loss).  The model is an Inception ResNet model pre-trained on VGG-Face2. For the loss,  weighted Cross-Entropy func is used to compute the logits, which are then processed through a softmax function to yield the final age predictions. The weights for each class are inversely proportional to the number of train images of each class.</a:t>
            </a:r>
            <a:endParaRPr sz="8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cfb803c1bc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cfb803c1bc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s" sz="1300">
                <a:solidFill>
                  <a:schemeClr val="dk1"/>
                </a:solidFill>
              </a:rPr>
              <a:t>In this case we are not working with images, and neither with an embedding. We just have 7 values to work with for every audio, the ones extracted in task e). So, a quite simple linear model was created to classify the extracted features into age-ranges:</a:t>
            </a:r>
            <a:endParaRPr sz="9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cfb803c1bc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cfb803c1bc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    </a:t>
            </a:r>
            <a:r>
              <a:rPr lang="es" sz="1400">
                <a:solidFill>
                  <a:schemeClr val="dk1"/>
                </a:solidFill>
              </a:rPr>
              <a:t>I</a:t>
            </a:r>
            <a:r>
              <a:rPr lang="es" sz="1300">
                <a:solidFill>
                  <a:schemeClr val="dk1"/>
                </a:solidFill>
              </a:rPr>
              <a:t>t can be seen how there is still some room for improvement for the audio model, even though it is not a lot, given that the validation accuracy is stuck. </a:t>
            </a:r>
            <a:endParaRPr sz="1300">
              <a:solidFill>
                <a:schemeClr val="dk1"/>
              </a:solidFill>
            </a:endParaRPr>
          </a:p>
          <a:p>
            <a:pPr indent="0" lvl="0" marL="0" rtl="0" algn="just">
              <a:spcBef>
                <a:spcPts val="0"/>
              </a:spcBef>
              <a:spcAft>
                <a:spcPts val="0"/>
              </a:spcAft>
              <a:buNone/>
            </a:pPr>
            <a:r>
              <a:rPr lang="es" sz="1300">
                <a:solidFill>
                  <a:schemeClr val="dk1"/>
                </a:solidFill>
              </a:rPr>
              <a:t>But, since we did not have time, we have retrieved the checkpoint with the </a:t>
            </a:r>
            <a:r>
              <a:rPr b="1" lang="es" sz="1300">
                <a:solidFill>
                  <a:schemeClr val="dk1"/>
                </a:solidFill>
              </a:rPr>
              <a:t>lowest validation loss.</a:t>
            </a:r>
            <a:endParaRPr b="1" sz="1300">
              <a:solidFill>
                <a:schemeClr val="dk1"/>
              </a:solidFill>
            </a:endParaRPr>
          </a:p>
          <a:p>
            <a:pPr indent="0" lvl="0" marL="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rPr lang="es" sz="1300">
                <a:solidFill>
                  <a:schemeClr val="dk1"/>
                </a:solidFill>
              </a:rPr>
              <a:t>     The observed validation accuracy is higher than the train accuracy. This reflects the fact that </a:t>
            </a:r>
            <a:r>
              <a:rPr b="1" lang="es" sz="1300">
                <a:solidFill>
                  <a:schemeClr val="dk1"/>
                </a:solidFill>
              </a:rPr>
              <a:t>the model generalizes correctly</a:t>
            </a:r>
            <a:r>
              <a:rPr lang="es" sz="1300">
                <a:solidFill>
                  <a:schemeClr val="dk1"/>
                </a:solidFill>
              </a:rPr>
              <a:t>, and, from our perspective, with more time we could use the entire training set on each training epoch (instead of a random third part in each epoch), and so the model would be able to further improve its accuracy and loss (at least in the training set).</a:t>
            </a:r>
            <a:endParaRPr sz="13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cfb803c1bc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cfb803c1bc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None/>
            </a:pPr>
            <a:r>
              <a:rPr lang="es" sz="1500">
                <a:solidFill>
                  <a:schemeClr val="dk1"/>
                </a:solidFill>
              </a:rPr>
              <a:t>As we have explained in task f, we have employed BERT in order to extract the deep text features of the user’s transcriptions. Once we have the BERT’s tokenizers we have created a very simply model composed by a  2 Linear layers and a ReLU activation function to obtain the label predictions:.</a:t>
            </a:r>
            <a:endParaRPr sz="1500">
              <a:solidFill>
                <a:schemeClr val="dk1"/>
              </a:solidFill>
            </a:endParaRPr>
          </a:p>
          <a:p>
            <a:pPr indent="0" lvl="0" marL="0" rtl="0" algn="just">
              <a:spcBef>
                <a:spcPts val="360"/>
              </a:spcBef>
              <a:spcAft>
                <a:spcPts val="0"/>
              </a:spcAft>
              <a:buNone/>
            </a:pPr>
            <a:r>
              <a:t/>
            </a:r>
            <a:endParaRPr sz="1500">
              <a:solidFill>
                <a:schemeClr val="dk1"/>
              </a:solidFill>
            </a:endParaRPr>
          </a:p>
          <a:p>
            <a:pPr indent="0" lvl="0" marL="0" rtl="0" algn="just">
              <a:spcBef>
                <a:spcPts val="360"/>
              </a:spcBef>
              <a:spcAft>
                <a:spcPts val="0"/>
              </a:spcAft>
              <a:buClr>
                <a:schemeClr val="dk1"/>
              </a:buClr>
              <a:buSzPts val="1100"/>
              <a:buFont typeface="Arial"/>
              <a:buNone/>
            </a:pPr>
            <a:r>
              <a:rPr lang="es" sz="1500">
                <a:solidFill>
                  <a:schemeClr val="dk1"/>
                </a:solidFill>
              </a:rPr>
              <a:t>After training we can analyze a bit their accuracy and loss curves. The validation and training values are very similar so there is a limitation in the characteristics of the text data that prevents the model from learning to differentiate ages with only text. The maximum accuracy obtained is near 0.5, that is quite good if we take into a account that there are 7 different classes, and we are only using text features. Moreover, the accuracy stagnates around the epoch 15, but the loss continues to  improve.</a:t>
            </a:r>
            <a:endParaRPr sz="15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cfb803c1bc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cfb803c1bc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lang="es" sz="1500">
                <a:solidFill>
                  <a:schemeClr val="dk1"/>
                </a:solidFill>
              </a:rPr>
              <a:t>Once the three models have been trained and saved their weights, we create a new inference model that </a:t>
            </a:r>
            <a:r>
              <a:rPr b="1" lang="es" sz="1500">
                <a:solidFill>
                  <a:schemeClr val="dk1"/>
                </a:solidFill>
              </a:rPr>
              <a:t>combines the three predictions of the same VideoName</a:t>
            </a:r>
            <a:r>
              <a:rPr lang="es" sz="1500">
                <a:solidFill>
                  <a:schemeClr val="dk1"/>
                </a:solidFill>
              </a:rPr>
              <a:t> to obtain a final and improved prediction.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cff9aeaec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cff9aeaec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cff9aeaec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cff9aeaec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lang="es" sz="1500">
                <a:solidFill>
                  <a:schemeClr val="dk1"/>
                </a:solidFill>
              </a:rPr>
              <a:t>In order to know which type of data has more importance in the final result we can combine the different model solutions with a weighted sum, giving different weights to each data type result. In the previous task we have seen how the image model outscored the other models, so we propose to give a higher weight to the image results than to the others: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050e8b826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050e8b826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cff9aeaec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cff9aeaec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lang="es" sz="1500">
                <a:solidFill>
                  <a:schemeClr val="dk1"/>
                </a:solidFill>
              </a:rPr>
              <a:t>We think that the use of text in an age classification problem is a very hard task and it is very difficult to know the age of a person only using the words that he/she uses in a 15 seg video. So we are going to run the combined inference model, but this time </a:t>
            </a:r>
            <a:r>
              <a:rPr b="1" lang="es" sz="1500">
                <a:solidFill>
                  <a:schemeClr val="dk1"/>
                </a:solidFill>
              </a:rPr>
              <a:t>only using image and audio</a:t>
            </a:r>
            <a:r>
              <a:rPr lang="es" sz="1500">
                <a:solidFill>
                  <a:schemeClr val="dk1"/>
                </a:solidFill>
              </a:rPr>
              <a:t>, to know if the text has importance in this task or only is introducing noise.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cff9aeaec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cff9aeaec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lang="es" sz="1500">
                <a:solidFill>
                  <a:schemeClr val="dk1"/>
                </a:solidFill>
              </a:rPr>
              <a:t>After proving only the combination of image + audio and obtaining lower results, we have to try the multimodal model but </a:t>
            </a:r>
            <a:r>
              <a:rPr b="1" lang="es" sz="1500">
                <a:solidFill>
                  <a:schemeClr val="dk1"/>
                </a:solidFill>
              </a:rPr>
              <a:t>without audio </a:t>
            </a:r>
            <a:r>
              <a:rPr lang="es" sz="1500">
                <a:solidFill>
                  <a:schemeClr val="dk1"/>
                </a:solidFill>
              </a:rPr>
              <a:t>(image + text). Using this combination we can check the importance or not of the audio in this classification task.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cff9aeaec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cff9aeaec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cfb803c1b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cfb803c1b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05befdcc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05befdcc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050e8b826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050e8b826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05befdcc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05befdcc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05befdcc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05befdcc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 name="Google Shape;57;p14"/>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440"/>
              </a:spcBef>
              <a:spcAft>
                <a:spcPts val="0"/>
              </a:spcAft>
              <a:buClr>
                <a:srgbClr val="888888"/>
              </a:buClr>
              <a:buSzPts val="2200"/>
              <a:buNone/>
              <a:defRPr>
                <a:solidFill>
                  <a:srgbClr val="888888"/>
                </a:solidFill>
              </a:defRPr>
            </a:lvl1pPr>
            <a:lvl2pPr lvl="1" rtl="0" algn="ctr">
              <a:lnSpc>
                <a:spcPct val="100000"/>
              </a:lnSpc>
              <a:spcBef>
                <a:spcPts val="400"/>
              </a:spcBef>
              <a:spcAft>
                <a:spcPts val="0"/>
              </a:spcAft>
              <a:buClr>
                <a:srgbClr val="888888"/>
              </a:buClr>
              <a:buSzPts val="2000"/>
              <a:buNone/>
              <a:defRPr>
                <a:solidFill>
                  <a:srgbClr val="888888"/>
                </a:solidFill>
              </a:defRPr>
            </a:lvl2pPr>
            <a:lvl3pPr lvl="2" rtl="0" algn="ctr">
              <a:lnSpc>
                <a:spcPct val="100000"/>
              </a:lnSpc>
              <a:spcBef>
                <a:spcPts val="400"/>
              </a:spcBef>
              <a:spcAft>
                <a:spcPts val="0"/>
              </a:spcAft>
              <a:buClr>
                <a:srgbClr val="888888"/>
              </a:buClr>
              <a:buSzPts val="2000"/>
              <a:buNone/>
              <a:defRPr>
                <a:solidFill>
                  <a:srgbClr val="888888"/>
                </a:solidFill>
              </a:defRPr>
            </a:lvl3pPr>
            <a:lvl4pPr lvl="3" rtl="0" algn="ctr">
              <a:lnSpc>
                <a:spcPct val="100000"/>
              </a:lnSpc>
              <a:spcBef>
                <a:spcPts val="360"/>
              </a:spcBef>
              <a:spcAft>
                <a:spcPts val="0"/>
              </a:spcAft>
              <a:buClr>
                <a:srgbClr val="888888"/>
              </a:buClr>
              <a:buSzPts val="1800"/>
              <a:buNone/>
              <a:defRPr>
                <a:solidFill>
                  <a:srgbClr val="888888"/>
                </a:solidFill>
              </a:defRPr>
            </a:lvl4pPr>
            <a:lvl5pPr lvl="4" rtl="0" algn="ctr">
              <a:lnSpc>
                <a:spcPct val="100000"/>
              </a:lnSpc>
              <a:spcBef>
                <a:spcPts val="360"/>
              </a:spcBef>
              <a:spcAft>
                <a:spcPts val="0"/>
              </a:spcAft>
              <a:buClr>
                <a:srgbClr val="888888"/>
              </a:buClr>
              <a:buSzPts val="1800"/>
              <a:buNone/>
              <a:defRPr>
                <a:solidFill>
                  <a:srgbClr val="888888"/>
                </a:solidFill>
              </a:defRPr>
            </a:lvl5pPr>
            <a:lvl6pPr lvl="5" rtl="0" algn="ctr">
              <a:lnSpc>
                <a:spcPct val="100000"/>
              </a:lnSpc>
              <a:spcBef>
                <a:spcPts val="400"/>
              </a:spcBef>
              <a:spcAft>
                <a:spcPts val="0"/>
              </a:spcAft>
              <a:buClr>
                <a:srgbClr val="888888"/>
              </a:buClr>
              <a:buSzPts val="2000"/>
              <a:buNone/>
              <a:defRPr>
                <a:solidFill>
                  <a:srgbClr val="888888"/>
                </a:solidFill>
              </a:defRPr>
            </a:lvl6pPr>
            <a:lvl7pPr lvl="6" rtl="0" algn="ctr">
              <a:lnSpc>
                <a:spcPct val="100000"/>
              </a:lnSpc>
              <a:spcBef>
                <a:spcPts val="400"/>
              </a:spcBef>
              <a:spcAft>
                <a:spcPts val="0"/>
              </a:spcAft>
              <a:buClr>
                <a:srgbClr val="888888"/>
              </a:buClr>
              <a:buSzPts val="2000"/>
              <a:buNone/>
              <a:defRPr>
                <a:solidFill>
                  <a:srgbClr val="888888"/>
                </a:solidFill>
              </a:defRPr>
            </a:lvl7pPr>
            <a:lvl8pPr lvl="7" rtl="0" algn="ctr">
              <a:lnSpc>
                <a:spcPct val="100000"/>
              </a:lnSpc>
              <a:spcBef>
                <a:spcPts val="400"/>
              </a:spcBef>
              <a:spcAft>
                <a:spcPts val="0"/>
              </a:spcAft>
              <a:buClr>
                <a:srgbClr val="888888"/>
              </a:buClr>
              <a:buSzPts val="2000"/>
              <a:buNone/>
              <a:defRPr>
                <a:solidFill>
                  <a:srgbClr val="888888"/>
                </a:solidFill>
              </a:defRPr>
            </a:lvl8pPr>
            <a:lvl9pPr lvl="8" rtl="0" algn="ctr">
              <a:lnSpc>
                <a:spcPct val="100000"/>
              </a:lnSpc>
              <a:spcBef>
                <a:spcPts val="400"/>
              </a:spcBef>
              <a:spcAft>
                <a:spcPts val="0"/>
              </a:spcAft>
              <a:buClr>
                <a:srgbClr val="888888"/>
              </a:buClr>
              <a:buSzPts val="2000"/>
              <a:buNone/>
              <a:defRPr>
                <a:solidFill>
                  <a:srgbClr val="888888"/>
                </a:solidFill>
              </a:defRPr>
            </a:lvl9pPr>
          </a:lstStyle>
          <a:p/>
        </p:txBody>
      </p:sp>
      <p:sp>
        <p:nvSpPr>
          <p:cNvPr id="58" name="Google Shape;58;p1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9" name="Google Shape;59;p1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0" name="Google Shape;60;p14"/>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1" name="Shape 61"/>
        <p:cNvGrpSpPr/>
        <p:nvPr/>
      </p:nvGrpSpPr>
      <p:grpSpPr>
        <a:xfrm>
          <a:off x="0" y="0"/>
          <a:ext cx="0" cy="0"/>
          <a:chOff x="0" y="0"/>
          <a:chExt cx="0" cy="0"/>
        </a:xfrm>
      </p:grpSpPr>
      <p:sp>
        <p:nvSpPr>
          <p:cNvPr id="62" name="Google Shape;62;p15"/>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5"/>
          <p:cNvSpPr txBox="1"/>
          <p:nvPr>
            <p:ph idx="1" type="body"/>
          </p:nvPr>
        </p:nvSpPr>
        <p:spPr>
          <a:xfrm>
            <a:off x="330200" y="781050"/>
            <a:ext cx="8483700" cy="3981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4" name="Google Shape;64;p15"/>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65" name="Shape 65"/>
        <p:cNvGrpSpPr/>
        <p:nvPr/>
      </p:nvGrpSpPr>
      <p:grpSpPr>
        <a:xfrm>
          <a:off x="0" y="0"/>
          <a:ext cx="0" cy="0"/>
          <a:chOff x="0" y="0"/>
          <a:chExt cx="0" cy="0"/>
        </a:xfrm>
      </p:grpSpPr>
      <p:sp>
        <p:nvSpPr>
          <p:cNvPr id="66" name="Google Shape;66;p16"/>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solidFill>
                  <a:srgbClr val="274857"/>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6"/>
          <p:cNvSpPr txBox="1"/>
          <p:nvPr>
            <p:ph idx="10" type="dt"/>
          </p:nvPr>
        </p:nvSpPr>
        <p:spPr>
          <a:xfrm>
            <a:off x="468313" y="4869656"/>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8" name="Google Shape;68;p1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9" name="Google Shape;69;p1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0" name="Shape 70"/>
        <p:cNvGrpSpPr/>
        <p:nvPr/>
      </p:nvGrpSpPr>
      <p:grpSpPr>
        <a:xfrm>
          <a:off x="0" y="0"/>
          <a:ext cx="0" cy="0"/>
          <a:chOff x="0" y="0"/>
          <a:chExt cx="0" cy="0"/>
        </a:xfrm>
      </p:grpSpPr>
      <p:sp>
        <p:nvSpPr>
          <p:cNvPr id="71" name="Google Shape;71;p17"/>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3" name="Google Shape;73;p1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4" name="Google Shape;74;p1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5" name="Google Shape;75;p1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p17"/>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7" name="Shape 77"/>
        <p:cNvGrpSpPr/>
        <p:nvPr/>
      </p:nvGrpSpPr>
      <p:grpSpPr>
        <a:xfrm>
          <a:off x="0" y="0"/>
          <a:ext cx="0" cy="0"/>
          <a:chOff x="0" y="0"/>
          <a:chExt cx="0" cy="0"/>
        </a:xfrm>
      </p:grpSpPr>
      <p:sp>
        <p:nvSpPr>
          <p:cNvPr id="78" name="Google Shape;78;p1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1" sz="4000" cap="none"/>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Clr>
                <a:srgbClr val="888888"/>
              </a:buClr>
              <a:buSzPts val="2000"/>
              <a:buNone/>
              <a:defRPr sz="2000">
                <a:solidFill>
                  <a:srgbClr val="888888"/>
                </a:solidFill>
              </a:defRPr>
            </a:lvl1pPr>
            <a:lvl2pPr indent="-228600" lvl="1" marL="914400" rtl="0" algn="l">
              <a:lnSpc>
                <a:spcPct val="100000"/>
              </a:lnSpc>
              <a:spcBef>
                <a:spcPts val="360"/>
              </a:spcBef>
              <a:spcAft>
                <a:spcPts val="0"/>
              </a:spcAft>
              <a:buClr>
                <a:srgbClr val="888888"/>
              </a:buClr>
              <a:buSzPts val="1800"/>
              <a:buNone/>
              <a:defRPr sz="1800">
                <a:solidFill>
                  <a:srgbClr val="888888"/>
                </a:solidFill>
              </a:defRPr>
            </a:lvl2pPr>
            <a:lvl3pPr indent="-228600" lvl="2" marL="1371600" rtl="0" algn="l">
              <a:lnSpc>
                <a:spcPct val="100000"/>
              </a:lnSpc>
              <a:spcBef>
                <a:spcPts val="320"/>
              </a:spcBef>
              <a:spcAft>
                <a:spcPts val="0"/>
              </a:spcAft>
              <a:buClr>
                <a:srgbClr val="888888"/>
              </a:buClr>
              <a:buSzPts val="1600"/>
              <a:buNone/>
              <a:defRPr sz="1600">
                <a:solidFill>
                  <a:srgbClr val="888888"/>
                </a:solidFill>
              </a:defRPr>
            </a:lvl3pPr>
            <a:lvl4pPr indent="-228600" lvl="3" marL="1828800" rtl="0" algn="l">
              <a:lnSpc>
                <a:spcPct val="100000"/>
              </a:lnSpc>
              <a:spcBef>
                <a:spcPts val="280"/>
              </a:spcBef>
              <a:spcAft>
                <a:spcPts val="0"/>
              </a:spcAft>
              <a:buClr>
                <a:srgbClr val="888888"/>
              </a:buClr>
              <a:buSzPts val="1400"/>
              <a:buNone/>
              <a:defRPr sz="1400">
                <a:solidFill>
                  <a:srgbClr val="888888"/>
                </a:solidFill>
              </a:defRPr>
            </a:lvl4pPr>
            <a:lvl5pPr indent="-228600" lvl="4" marL="2286000" rtl="0" algn="l">
              <a:lnSpc>
                <a:spcPct val="100000"/>
              </a:lnSpc>
              <a:spcBef>
                <a:spcPts val="280"/>
              </a:spcBef>
              <a:spcAft>
                <a:spcPts val="0"/>
              </a:spcAft>
              <a:buClr>
                <a:srgbClr val="888888"/>
              </a:buClr>
              <a:buSzPts val="1400"/>
              <a:buNone/>
              <a:defRPr sz="1400">
                <a:solidFill>
                  <a:srgbClr val="888888"/>
                </a:solidFill>
              </a:defRPr>
            </a:lvl5pPr>
            <a:lvl6pPr indent="-228600" lvl="5" marL="2743200" rtl="0" algn="l">
              <a:lnSpc>
                <a:spcPct val="100000"/>
              </a:lnSpc>
              <a:spcBef>
                <a:spcPts val="280"/>
              </a:spcBef>
              <a:spcAft>
                <a:spcPts val="0"/>
              </a:spcAft>
              <a:buClr>
                <a:srgbClr val="888888"/>
              </a:buClr>
              <a:buSzPts val="1400"/>
              <a:buNone/>
              <a:defRPr sz="1400">
                <a:solidFill>
                  <a:srgbClr val="888888"/>
                </a:solidFill>
              </a:defRPr>
            </a:lvl6pPr>
            <a:lvl7pPr indent="-228600" lvl="6" marL="3200400" rtl="0" algn="l">
              <a:lnSpc>
                <a:spcPct val="100000"/>
              </a:lnSpc>
              <a:spcBef>
                <a:spcPts val="280"/>
              </a:spcBef>
              <a:spcAft>
                <a:spcPts val="0"/>
              </a:spcAft>
              <a:buClr>
                <a:srgbClr val="888888"/>
              </a:buClr>
              <a:buSzPts val="1400"/>
              <a:buNone/>
              <a:defRPr sz="1400">
                <a:solidFill>
                  <a:srgbClr val="888888"/>
                </a:solidFill>
              </a:defRPr>
            </a:lvl7pPr>
            <a:lvl8pPr indent="-228600" lvl="7" marL="3657600" rtl="0" algn="l">
              <a:lnSpc>
                <a:spcPct val="100000"/>
              </a:lnSpc>
              <a:spcBef>
                <a:spcPts val="280"/>
              </a:spcBef>
              <a:spcAft>
                <a:spcPts val="0"/>
              </a:spcAft>
              <a:buClr>
                <a:srgbClr val="888888"/>
              </a:buClr>
              <a:buSzPts val="1400"/>
              <a:buNone/>
              <a:defRPr sz="1400">
                <a:solidFill>
                  <a:srgbClr val="888888"/>
                </a:solidFill>
              </a:defRPr>
            </a:lvl8pPr>
            <a:lvl9pPr indent="-228600" lvl="8" marL="4114800" rtl="0" algn="l">
              <a:lnSpc>
                <a:spcPct val="100000"/>
              </a:lnSpc>
              <a:spcBef>
                <a:spcPts val="280"/>
              </a:spcBef>
              <a:spcAft>
                <a:spcPts val="0"/>
              </a:spcAft>
              <a:buClr>
                <a:srgbClr val="888888"/>
              </a:buClr>
              <a:buSzPts val="1400"/>
              <a:buNone/>
              <a:defRPr sz="1400">
                <a:solidFill>
                  <a:srgbClr val="888888"/>
                </a:solidFill>
              </a:defRPr>
            </a:lvl9pPr>
          </a:lstStyle>
          <a:p/>
        </p:txBody>
      </p:sp>
      <p:sp>
        <p:nvSpPr>
          <p:cNvPr id="80" name="Google Shape;80;p1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1" name="Google Shape;81;p1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2" name="Google Shape;82;p1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3" name="Shape 83"/>
        <p:cNvGrpSpPr/>
        <p:nvPr/>
      </p:nvGrpSpPr>
      <p:grpSpPr>
        <a:xfrm>
          <a:off x="0" y="0"/>
          <a:ext cx="0" cy="0"/>
          <a:chOff x="0" y="0"/>
          <a:chExt cx="0" cy="0"/>
        </a:xfrm>
      </p:grpSpPr>
      <p:sp>
        <p:nvSpPr>
          <p:cNvPr id="84" name="Google Shape;84;p19"/>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86" name="Google Shape;86;p1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87" name="Google Shape;87;p1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88" name="Google Shape;88;p1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89" name="Google Shape;89;p1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0" name="Google Shape;90;p1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1" name="Google Shape;91;p1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92" name="Shape 92"/>
        <p:cNvGrpSpPr/>
        <p:nvPr/>
      </p:nvGrpSpPr>
      <p:grpSpPr>
        <a:xfrm>
          <a:off x="0" y="0"/>
          <a:ext cx="0" cy="0"/>
          <a:chOff x="0" y="0"/>
          <a:chExt cx="0" cy="0"/>
        </a:xfrm>
      </p:grpSpPr>
      <p:sp>
        <p:nvSpPr>
          <p:cNvPr id="93" name="Google Shape;93;p20"/>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5" name="Google Shape;95;p2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6" name="Google Shape;96;p2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7" name="Shape 97"/>
        <p:cNvGrpSpPr/>
        <p:nvPr/>
      </p:nvGrpSpPr>
      <p:grpSpPr>
        <a:xfrm>
          <a:off x="0" y="0"/>
          <a:ext cx="0" cy="0"/>
          <a:chOff x="0" y="0"/>
          <a:chExt cx="0" cy="0"/>
        </a:xfrm>
      </p:grpSpPr>
      <p:sp>
        <p:nvSpPr>
          <p:cNvPr id="98" name="Google Shape;98;p2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2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lnSpc>
                <a:spcPct val="100000"/>
              </a:lnSpc>
              <a:spcBef>
                <a:spcPts val="640"/>
              </a:spcBef>
              <a:spcAft>
                <a:spcPts val="0"/>
              </a:spcAft>
              <a:buClr>
                <a:schemeClr val="dk1"/>
              </a:buClr>
              <a:buSzPts val="3200"/>
              <a:buChar char="•"/>
              <a:defRPr sz="3200"/>
            </a:lvl1pPr>
            <a:lvl2pPr indent="-406400" lvl="1" marL="914400" rtl="0" algn="l">
              <a:lnSpc>
                <a:spcPct val="100000"/>
              </a:lnSpc>
              <a:spcBef>
                <a:spcPts val="560"/>
              </a:spcBef>
              <a:spcAft>
                <a:spcPts val="0"/>
              </a:spcAft>
              <a:buClr>
                <a:schemeClr val="dk1"/>
              </a:buClr>
              <a:buSzPts val="2800"/>
              <a:buChar char="–"/>
              <a:defRPr sz="28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55600" lvl="5" marL="2743200" rtl="0" algn="l">
              <a:lnSpc>
                <a:spcPct val="100000"/>
              </a:lnSpc>
              <a:spcBef>
                <a:spcPts val="400"/>
              </a:spcBef>
              <a:spcAft>
                <a:spcPts val="0"/>
              </a:spcAft>
              <a:buClr>
                <a:schemeClr val="dk1"/>
              </a:buClr>
              <a:buSzPts val="2000"/>
              <a:buChar char="•"/>
              <a:defRPr sz="2000"/>
            </a:lvl6pPr>
            <a:lvl7pPr indent="-355600" lvl="6" marL="3200400" rtl="0" algn="l">
              <a:lnSpc>
                <a:spcPct val="100000"/>
              </a:lnSpc>
              <a:spcBef>
                <a:spcPts val="400"/>
              </a:spcBef>
              <a:spcAft>
                <a:spcPts val="0"/>
              </a:spcAft>
              <a:buClr>
                <a:schemeClr val="dk1"/>
              </a:buClr>
              <a:buSzPts val="2000"/>
              <a:buChar char="•"/>
              <a:defRPr sz="2000"/>
            </a:lvl7pPr>
            <a:lvl8pPr indent="-355600" lvl="7" marL="3657600" rtl="0" algn="l">
              <a:lnSpc>
                <a:spcPct val="100000"/>
              </a:lnSpc>
              <a:spcBef>
                <a:spcPts val="400"/>
              </a:spcBef>
              <a:spcAft>
                <a:spcPts val="0"/>
              </a:spcAft>
              <a:buClr>
                <a:schemeClr val="dk1"/>
              </a:buClr>
              <a:buSzPts val="2000"/>
              <a:buChar char="•"/>
              <a:defRPr sz="2000"/>
            </a:lvl8pPr>
            <a:lvl9pPr indent="-355600" lvl="8" marL="4114800" rtl="0" algn="l">
              <a:lnSpc>
                <a:spcPct val="100000"/>
              </a:lnSpc>
              <a:spcBef>
                <a:spcPts val="400"/>
              </a:spcBef>
              <a:spcAft>
                <a:spcPts val="0"/>
              </a:spcAft>
              <a:buClr>
                <a:schemeClr val="dk1"/>
              </a:buClr>
              <a:buSzPts val="2000"/>
              <a:buChar char="•"/>
              <a:defRPr sz="2000"/>
            </a:lvl9pPr>
          </a:lstStyle>
          <a:p/>
        </p:txBody>
      </p:sp>
      <p:sp>
        <p:nvSpPr>
          <p:cNvPr id="100" name="Google Shape;100;p2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01" name="Google Shape;101;p2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2" name="Google Shape;102;p2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3" name="Google Shape;103;p2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4" name="Shape 104"/>
        <p:cNvGrpSpPr/>
        <p:nvPr/>
      </p:nvGrpSpPr>
      <p:grpSpPr>
        <a:xfrm>
          <a:off x="0" y="0"/>
          <a:ext cx="0" cy="0"/>
          <a:chOff x="0" y="0"/>
          <a:chExt cx="0" cy="0"/>
        </a:xfrm>
      </p:grpSpPr>
      <p:sp>
        <p:nvSpPr>
          <p:cNvPr id="105" name="Google Shape;105;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2"/>
          <p:cNvSpPr/>
          <p:nvPr>
            <p:ph idx="2" type="pic"/>
          </p:nvPr>
        </p:nvSpPr>
        <p:spPr>
          <a:xfrm>
            <a:off x="1792288" y="459581"/>
            <a:ext cx="5486400" cy="3086100"/>
          </a:xfrm>
          <a:prstGeom prst="rect">
            <a:avLst/>
          </a:prstGeom>
          <a:noFill/>
          <a:ln>
            <a:noFill/>
          </a:ln>
        </p:spPr>
      </p:sp>
      <p:sp>
        <p:nvSpPr>
          <p:cNvPr id="107" name="Google Shape;107;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08" name="Google Shape;108;p2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9" name="Google Shape;109;p2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0" name="Google Shape;110;p2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1" name="Shape 111"/>
        <p:cNvGrpSpPr/>
        <p:nvPr/>
      </p:nvGrpSpPr>
      <p:grpSpPr>
        <a:xfrm>
          <a:off x="0" y="0"/>
          <a:ext cx="0" cy="0"/>
          <a:chOff x="0" y="0"/>
          <a:chExt cx="0" cy="0"/>
        </a:xfrm>
      </p:grpSpPr>
      <p:sp>
        <p:nvSpPr>
          <p:cNvPr id="112" name="Google Shape;112;p2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3"/>
          <p:cNvSpPr txBox="1"/>
          <p:nvPr>
            <p:ph idx="1" type="body"/>
          </p:nvPr>
        </p:nvSpPr>
        <p:spPr>
          <a:xfrm rot="5400000">
            <a:off x="2647900" y="-1536750"/>
            <a:ext cx="3848100" cy="84837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14" name="Google Shape;114;p2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5" name="Google Shape;115;p2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6" name="Google Shape;116;p2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7" name="Shape 117"/>
        <p:cNvGrpSpPr/>
        <p:nvPr/>
      </p:nvGrpSpPr>
      <p:grpSpPr>
        <a:xfrm>
          <a:off x="0" y="0"/>
          <a:ext cx="0" cy="0"/>
          <a:chOff x="0" y="0"/>
          <a:chExt cx="0" cy="0"/>
        </a:xfrm>
      </p:grpSpPr>
      <p:sp>
        <p:nvSpPr>
          <p:cNvPr id="118" name="Google Shape;118;p24"/>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4"/>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20" name="Google Shape;120;p2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1" name="Google Shape;121;p2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2" name="Google Shape;122;p2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800" u="none" cap="none" strike="noStrike">
                <a:solidFill>
                  <a:srgbClr val="287D7D"/>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9pPr>
          </a:lstStyle>
          <a:p/>
        </p:txBody>
      </p:sp>
      <p:sp>
        <p:nvSpPr>
          <p:cNvPr id="52" name="Google Shape;52;p13"/>
          <p:cNvSpPr txBox="1"/>
          <p:nvPr>
            <p:ph idx="1" type="body"/>
          </p:nvPr>
        </p:nvSpPr>
        <p:spPr>
          <a:xfrm>
            <a:off x="330200" y="781050"/>
            <a:ext cx="8483700" cy="38481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Slide_footnote.png" id="53" name="Google Shape;53;p13"/>
          <p:cNvPicPr preferRelativeResize="0"/>
          <p:nvPr/>
        </p:nvPicPr>
        <p:blipFill rotWithShape="1">
          <a:blip r:embed="rId1">
            <a:alphaModFix/>
          </a:blip>
          <a:srcRect b="0" l="0" r="0" t="0"/>
          <a:stretch/>
        </p:blipFill>
        <p:spPr>
          <a:xfrm>
            <a:off x="0" y="4873228"/>
            <a:ext cx="5374481" cy="270272"/>
          </a:xfrm>
          <a:prstGeom prst="rect">
            <a:avLst/>
          </a:prstGeom>
          <a:noFill/>
          <a:ln>
            <a:noFill/>
          </a:ln>
        </p:spPr>
      </p:pic>
      <p:sp>
        <p:nvSpPr>
          <p:cNvPr id="54" name="Google Shape;54;p13"/>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103.png"/><Relationship Id="rId7"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8.png"/><Relationship Id="rId4" Type="http://schemas.openxmlformats.org/officeDocument/2006/relationships/image" Target="../media/image86.png"/></Relationships>
</file>

<file path=ppt/slides/_rels/slide13.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7.png"/><Relationship Id="rId13" Type="http://schemas.openxmlformats.org/officeDocument/2006/relationships/image" Target="../media/image50.png"/><Relationship Id="rId12" Type="http://schemas.openxmlformats.org/officeDocument/2006/relationships/image" Target="../media/image109.pn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52.png"/><Relationship Id="rId9" Type="http://schemas.openxmlformats.org/officeDocument/2006/relationships/image" Target="../media/image46.png"/><Relationship Id="rId15" Type="http://schemas.openxmlformats.org/officeDocument/2006/relationships/image" Target="../media/image49.png"/><Relationship Id="rId14" Type="http://schemas.openxmlformats.org/officeDocument/2006/relationships/image" Target="../media/image51.png"/><Relationship Id="rId16" Type="http://schemas.openxmlformats.org/officeDocument/2006/relationships/image" Target="../media/image24.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3.png"/><Relationship Id="rId4" Type="http://schemas.openxmlformats.org/officeDocument/2006/relationships/image" Target="../media/image53.png"/><Relationship Id="rId5"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robots.ox.ac.uk/~vgg/data/vgg_face2/#:~:text=VGGFace2%20is%20a%20large%2Dscale,%2C%20illumination%2C%20ethnicity%20and%20profession." TargetMode="Externa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6.png"/><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9.png"/><Relationship Id="rId4" Type="http://schemas.openxmlformats.org/officeDocument/2006/relationships/image" Target="../media/image78.png"/><Relationship Id="rId5" Type="http://schemas.openxmlformats.org/officeDocument/2006/relationships/hyperlink" Target="https://github.com/librosa/librosa" TargetMode="External"/><Relationship Id="rId6" Type="http://schemas.openxmlformats.org/officeDocument/2006/relationships/image" Target="../media/image73.png"/><Relationship Id="rId7"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github.com/timsainb/noisereduce" TargetMode="External"/><Relationship Id="rId4" Type="http://schemas.openxmlformats.org/officeDocument/2006/relationships/image" Target="../media/image83.png"/><Relationship Id="rId5"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6.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99.png"/><Relationship Id="rId4" Type="http://schemas.openxmlformats.org/officeDocument/2006/relationships/image" Target="../media/image85.png"/><Relationship Id="rId5" Type="http://schemas.openxmlformats.org/officeDocument/2006/relationships/image" Target="../media/image84.png"/><Relationship Id="rId6"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huggingface.co/docs/transformers/index" TargetMode="External"/><Relationship Id="rId4" Type="http://schemas.openxmlformats.org/officeDocument/2006/relationships/image" Target="../media/image75.png"/><Relationship Id="rId5" Type="http://schemas.openxmlformats.org/officeDocument/2006/relationships/image" Target="../media/image81.png"/><Relationship Id="rId6" Type="http://schemas.openxmlformats.org/officeDocument/2006/relationships/image" Target="../media/image96.png"/></Relationships>
</file>

<file path=ppt/slides/_rels/slide4.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6.png"/><Relationship Id="rId8"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12.png"/><Relationship Id="rId4" Type="http://schemas.openxmlformats.org/officeDocument/2006/relationships/image" Target="../media/image110.png"/><Relationship Id="rId5" Type="http://schemas.openxmlformats.org/officeDocument/2006/relationships/image" Target="../media/image1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88.png"/><Relationship Id="rId4" Type="http://schemas.openxmlformats.org/officeDocument/2006/relationships/image" Target="../media/image71.png"/><Relationship Id="rId5" Type="http://schemas.openxmlformats.org/officeDocument/2006/relationships/image" Target="../media/image79.png"/><Relationship Id="rId6"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90.png"/><Relationship Id="rId4" Type="http://schemas.openxmlformats.org/officeDocument/2006/relationships/image" Target="../media/image50.png"/><Relationship Id="rId5"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90.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105.png"/><Relationship Id="rId7" Type="http://schemas.openxmlformats.org/officeDocument/2006/relationships/image" Target="../media/image10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90.png"/><Relationship Id="rId4" Type="http://schemas.openxmlformats.org/officeDocument/2006/relationships/image" Target="../media/image108.png"/><Relationship Id="rId5"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1.png"/><Relationship Id="rId4" Type="http://schemas.openxmlformats.org/officeDocument/2006/relationships/image" Target="../media/image79.png"/><Relationship Id="rId5" Type="http://schemas.openxmlformats.org/officeDocument/2006/relationships/image" Target="../media/image9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1.png"/><Relationship Id="rId4" Type="http://schemas.openxmlformats.org/officeDocument/2006/relationships/image" Target="../media/image79.png"/><Relationship Id="rId5"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34.png"/><Relationship Id="rId7"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79.png"/><Relationship Id="rId5"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1.png"/><Relationship Id="rId4" Type="http://schemas.openxmlformats.org/officeDocument/2006/relationships/image" Target="../media/image79.png"/><Relationship Id="rId5"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6.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0.png"/><Relationship Id="rId8"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9.png"/><Relationship Id="rId4" Type="http://schemas.openxmlformats.org/officeDocument/2006/relationships/image" Target="../media/image97.png"/><Relationship Id="rId5" Type="http://schemas.openxmlformats.org/officeDocument/2006/relationships/image" Target="../media/image24.png"/><Relationship Id="rId6" Type="http://schemas.openxmlformats.org/officeDocument/2006/relationships/image" Target="../media/image106.png"/><Relationship Id="rId7"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
              <a:t>Final Presentation</a:t>
            </a:r>
            <a:endParaRPr/>
          </a:p>
        </p:txBody>
      </p:sp>
      <p:sp>
        <p:nvSpPr>
          <p:cNvPr id="128" name="Google Shape;128;p25"/>
          <p:cNvSpPr txBox="1"/>
          <p:nvPr>
            <p:ph idx="1" type="subTitle"/>
          </p:nvPr>
        </p:nvSpPr>
        <p:spPr>
          <a:xfrm>
            <a:off x="1371600" y="2417100"/>
            <a:ext cx="6400800" cy="159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rPr b="1" lang="es">
                <a:solidFill>
                  <a:schemeClr val="accent1"/>
                </a:solidFill>
              </a:rPr>
              <a:t>Module: </a:t>
            </a:r>
            <a:r>
              <a:rPr lang="es">
                <a:solidFill>
                  <a:schemeClr val="accent1"/>
                </a:solidFill>
              </a:rPr>
              <a:t>C5: Visual Recognition</a:t>
            </a:r>
            <a:endParaRPr>
              <a:solidFill>
                <a:schemeClr val="accent1"/>
              </a:solidFill>
            </a:endParaRPr>
          </a:p>
          <a:p>
            <a:pPr indent="0" lvl="0" marL="0" rtl="0" algn="l">
              <a:lnSpc>
                <a:spcPct val="100000"/>
              </a:lnSpc>
              <a:spcBef>
                <a:spcPts val="440"/>
              </a:spcBef>
              <a:spcAft>
                <a:spcPts val="0"/>
              </a:spcAft>
              <a:buSzPts val="2200"/>
              <a:buNone/>
            </a:pPr>
            <a:r>
              <a:rPr b="1" lang="es">
                <a:solidFill>
                  <a:schemeClr val="accent1"/>
                </a:solidFill>
              </a:rPr>
              <a:t>Group:</a:t>
            </a:r>
            <a:r>
              <a:rPr lang="es">
                <a:solidFill>
                  <a:schemeClr val="accent1"/>
                </a:solidFill>
              </a:rPr>
              <a:t> 7</a:t>
            </a:r>
            <a:endParaRPr>
              <a:solidFill>
                <a:schemeClr val="accent1"/>
              </a:solidFill>
            </a:endParaRPr>
          </a:p>
          <a:p>
            <a:pPr indent="0" lvl="0" marL="0" rtl="0" algn="l">
              <a:lnSpc>
                <a:spcPct val="100000"/>
              </a:lnSpc>
              <a:spcBef>
                <a:spcPts val="440"/>
              </a:spcBef>
              <a:spcAft>
                <a:spcPts val="0"/>
              </a:spcAft>
              <a:buSzPts val="2200"/>
              <a:buNone/>
            </a:pPr>
            <a:r>
              <a:rPr b="1" lang="es">
                <a:solidFill>
                  <a:schemeClr val="accent1"/>
                </a:solidFill>
              </a:rPr>
              <a:t>Students: </a:t>
            </a:r>
            <a:r>
              <a:rPr lang="es">
                <a:solidFill>
                  <a:schemeClr val="accent1"/>
                </a:solidFill>
              </a:rPr>
              <a:t>Cristian Gutiérrez</a:t>
            </a:r>
            <a:endParaRPr>
              <a:solidFill>
                <a:schemeClr val="accent1"/>
              </a:solidFill>
            </a:endParaRPr>
          </a:p>
          <a:p>
            <a:pPr indent="0" lvl="0" marL="0" rtl="0" algn="l">
              <a:lnSpc>
                <a:spcPct val="100000"/>
              </a:lnSpc>
              <a:spcBef>
                <a:spcPts val="440"/>
              </a:spcBef>
              <a:spcAft>
                <a:spcPts val="0"/>
              </a:spcAft>
              <a:buSzPts val="2200"/>
              <a:buNone/>
            </a:pPr>
            <a:r>
              <a:rPr lang="es">
                <a:solidFill>
                  <a:schemeClr val="accent1"/>
                </a:solidFill>
              </a:rPr>
              <a:t>			Iñaki Lacunza</a:t>
            </a:r>
            <a:endParaRPr>
              <a:solidFill>
                <a:schemeClr val="accent1"/>
              </a:solidFill>
            </a:endParaRPr>
          </a:p>
          <a:p>
            <a:pPr indent="0" lvl="0" marL="0" rtl="0" algn="l">
              <a:lnSpc>
                <a:spcPct val="100000"/>
              </a:lnSpc>
              <a:spcBef>
                <a:spcPts val="440"/>
              </a:spcBef>
              <a:spcAft>
                <a:spcPts val="0"/>
              </a:spcAft>
              <a:buSzPts val="2200"/>
              <a:buNone/>
            </a:pPr>
            <a:r>
              <a:rPr lang="es">
                <a:solidFill>
                  <a:schemeClr val="accent1"/>
                </a:solidFill>
              </a:rPr>
              <a:t>			Marco Cordón</a:t>
            </a:r>
            <a:endParaRPr>
              <a:solidFill>
                <a:schemeClr val="accent1"/>
              </a:solidFill>
            </a:endParaRPr>
          </a:p>
          <a:p>
            <a:pPr indent="0" lvl="0" marL="0" rtl="0" algn="l">
              <a:lnSpc>
                <a:spcPct val="100000"/>
              </a:lnSpc>
              <a:spcBef>
                <a:spcPts val="440"/>
              </a:spcBef>
              <a:spcAft>
                <a:spcPts val="0"/>
              </a:spcAft>
              <a:buSzPts val="2200"/>
              <a:buNone/>
            </a:pPr>
            <a:r>
              <a:rPr lang="es">
                <a:solidFill>
                  <a:schemeClr val="accent1"/>
                </a:solidFill>
              </a:rPr>
              <a:t>			Merlès Subirà</a:t>
            </a:r>
            <a:endParaRPr>
              <a:solidFill>
                <a:schemeClr val="accent1"/>
              </a:solidFill>
            </a:endParaRPr>
          </a:p>
        </p:txBody>
      </p:sp>
      <p:pic>
        <p:nvPicPr>
          <p:cNvPr descr="D:\MARIA\DOCENCIA\_MASTER\MASTER (2013-2014)\WEB MASTER\TEMPLATE PPT\Basic logo.png" id="129" name="Google Shape;129;p25"/>
          <p:cNvPicPr preferRelativeResize="0"/>
          <p:nvPr/>
        </p:nvPicPr>
        <p:blipFill rotWithShape="1">
          <a:blip r:embed="rId3">
            <a:alphaModFix/>
          </a:blip>
          <a:srcRect b="12602" l="3353" r="0" t="0"/>
          <a:stretch/>
        </p:blipFill>
        <p:spPr>
          <a:xfrm>
            <a:off x="2060675" y="0"/>
            <a:ext cx="4965239" cy="1597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Week 4: </a:t>
            </a:r>
            <a:r>
              <a:rPr lang="es">
                <a:solidFill>
                  <a:schemeClr val="accent2"/>
                </a:solidFill>
              </a:rPr>
              <a:t>Cross-Modal Retrieval: Image to text</a:t>
            </a:r>
            <a:endParaRPr/>
          </a:p>
        </p:txBody>
      </p:sp>
      <p:pic>
        <p:nvPicPr>
          <p:cNvPr id="314" name="Google Shape;314;p34"/>
          <p:cNvPicPr preferRelativeResize="0"/>
          <p:nvPr/>
        </p:nvPicPr>
        <p:blipFill>
          <a:blip r:embed="rId3">
            <a:alphaModFix/>
          </a:blip>
          <a:stretch>
            <a:fillRect/>
          </a:stretch>
        </p:blipFill>
        <p:spPr>
          <a:xfrm>
            <a:off x="5181600" y="718875"/>
            <a:ext cx="3275739" cy="1775574"/>
          </a:xfrm>
          <a:prstGeom prst="rect">
            <a:avLst/>
          </a:prstGeom>
          <a:noFill/>
          <a:ln>
            <a:noFill/>
          </a:ln>
        </p:spPr>
      </p:pic>
      <p:pic>
        <p:nvPicPr>
          <p:cNvPr id="315" name="Google Shape;315;p34"/>
          <p:cNvPicPr preferRelativeResize="0"/>
          <p:nvPr/>
        </p:nvPicPr>
        <p:blipFill>
          <a:blip r:embed="rId4">
            <a:alphaModFix/>
          </a:blip>
          <a:stretch>
            <a:fillRect/>
          </a:stretch>
        </p:blipFill>
        <p:spPr>
          <a:xfrm>
            <a:off x="1706600" y="701825"/>
            <a:ext cx="3230225" cy="1775574"/>
          </a:xfrm>
          <a:prstGeom prst="rect">
            <a:avLst/>
          </a:prstGeom>
          <a:noFill/>
          <a:ln>
            <a:noFill/>
          </a:ln>
        </p:spPr>
      </p:pic>
      <p:pic>
        <p:nvPicPr>
          <p:cNvPr id="316" name="Google Shape;316;p34"/>
          <p:cNvPicPr preferRelativeResize="0"/>
          <p:nvPr/>
        </p:nvPicPr>
        <p:blipFill rotWithShape="1">
          <a:blip r:embed="rId5">
            <a:alphaModFix/>
          </a:blip>
          <a:srcRect b="0" l="21581" r="21581" t="0"/>
          <a:stretch/>
        </p:blipFill>
        <p:spPr>
          <a:xfrm>
            <a:off x="2193951" y="2550700"/>
            <a:ext cx="2101975" cy="2181299"/>
          </a:xfrm>
          <a:prstGeom prst="rect">
            <a:avLst/>
          </a:prstGeom>
          <a:noFill/>
          <a:ln>
            <a:noFill/>
          </a:ln>
        </p:spPr>
      </p:pic>
      <p:pic>
        <p:nvPicPr>
          <p:cNvPr id="317" name="Google Shape;317;p34"/>
          <p:cNvPicPr preferRelativeResize="0"/>
          <p:nvPr/>
        </p:nvPicPr>
        <p:blipFill rotWithShape="1">
          <a:blip r:embed="rId6">
            <a:alphaModFix/>
          </a:blip>
          <a:srcRect b="0" l="21708" r="21269" t="0"/>
          <a:stretch/>
        </p:blipFill>
        <p:spPr>
          <a:xfrm>
            <a:off x="5731112" y="2550700"/>
            <a:ext cx="2108887" cy="2181299"/>
          </a:xfrm>
          <a:prstGeom prst="rect">
            <a:avLst/>
          </a:prstGeom>
          <a:noFill/>
          <a:ln>
            <a:noFill/>
          </a:ln>
        </p:spPr>
      </p:pic>
      <p:cxnSp>
        <p:nvCxnSpPr>
          <p:cNvPr id="318" name="Google Shape;318;p34"/>
          <p:cNvCxnSpPr/>
          <p:nvPr/>
        </p:nvCxnSpPr>
        <p:spPr>
          <a:xfrm rot="5400000">
            <a:off x="4553163" y="-1494425"/>
            <a:ext cx="21000" cy="7920000"/>
          </a:xfrm>
          <a:prstGeom prst="straightConnector1">
            <a:avLst/>
          </a:prstGeom>
          <a:noFill/>
          <a:ln cap="flat" cmpd="sng" w="19050">
            <a:solidFill>
              <a:srgbClr val="287D7D"/>
            </a:solidFill>
            <a:prstDash val="dash"/>
            <a:round/>
            <a:headEnd len="med" w="med" type="none"/>
            <a:tailEnd len="med" w="med" type="none"/>
          </a:ln>
        </p:spPr>
      </p:cxnSp>
      <p:sp>
        <p:nvSpPr>
          <p:cNvPr id="319" name="Google Shape;319;p34"/>
          <p:cNvSpPr txBox="1"/>
          <p:nvPr/>
        </p:nvSpPr>
        <p:spPr>
          <a:xfrm rot="-5400000">
            <a:off x="-12450" y="1484499"/>
            <a:ext cx="13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Image to text</a:t>
            </a:r>
            <a:endParaRPr b="1">
              <a:solidFill>
                <a:schemeClr val="dk1"/>
              </a:solidFill>
            </a:endParaRPr>
          </a:p>
        </p:txBody>
      </p:sp>
      <p:sp>
        <p:nvSpPr>
          <p:cNvPr id="320" name="Google Shape;320;p34"/>
          <p:cNvSpPr txBox="1"/>
          <p:nvPr/>
        </p:nvSpPr>
        <p:spPr>
          <a:xfrm rot="-5400000">
            <a:off x="-8550" y="3542549"/>
            <a:ext cx="13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Text to image</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Week 4: </a:t>
            </a:r>
            <a:r>
              <a:rPr lang="es">
                <a:solidFill>
                  <a:schemeClr val="accent2"/>
                </a:solidFill>
              </a:rPr>
              <a:t>Cross-Modal Retrieval: Using BERT</a:t>
            </a:r>
            <a:endParaRPr/>
          </a:p>
        </p:txBody>
      </p:sp>
      <p:grpSp>
        <p:nvGrpSpPr>
          <p:cNvPr id="326" name="Google Shape;326;p35"/>
          <p:cNvGrpSpPr/>
          <p:nvPr/>
        </p:nvGrpSpPr>
        <p:grpSpPr>
          <a:xfrm>
            <a:off x="2888399" y="787684"/>
            <a:ext cx="5259506" cy="1691358"/>
            <a:chOff x="1285875" y="821563"/>
            <a:chExt cx="6755949" cy="2477091"/>
          </a:xfrm>
        </p:grpSpPr>
        <p:pic>
          <p:nvPicPr>
            <p:cNvPr id="327" name="Google Shape;327;p35"/>
            <p:cNvPicPr preferRelativeResize="0"/>
            <p:nvPr/>
          </p:nvPicPr>
          <p:blipFill>
            <a:blip r:embed="rId3">
              <a:alphaModFix/>
            </a:blip>
            <a:stretch>
              <a:fillRect/>
            </a:stretch>
          </p:blipFill>
          <p:spPr>
            <a:xfrm>
              <a:off x="1285875" y="853055"/>
              <a:ext cx="3149527" cy="2414125"/>
            </a:xfrm>
            <a:prstGeom prst="rect">
              <a:avLst/>
            </a:prstGeom>
            <a:noFill/>
            <a:ln>
              <a:noFill/>
            </a:ln>
          </p:spPr>
        </p:pic>
        <p:pic>
          <p:nvPicPr>
            <p:cNvPr id="328" name="Google Shape;328;p35"/>
            <p:cNvPicPr preferRelativeResize="0"/>
            <p:nvPr/>
          </p:nvPicPr>
          <p:blipFill>
            <a:blip r:embed="rId4">
              <a:alphaModFix/>
            </a:blip>
            <a:stretch>
              <a:fillRect/>
            </a:stretch>
          </p:blipFill>
          <p:spPr>
            <a:xfrm>
              <a:off x="4810156" y="821563"/>
              <a:ext cx="3231668" cy="2477091"/>
            </a:xfrm>
            <a:prstGeom prst="rect">
              <a:avLst/>
            </a:prstGeom>
            <a:noFill/>
            <a:ln>
              <a:noFill/>
            </a:ln>
          </p:spPr>
        </p:pic>
        <p:pic>
          <p:nvPicPr>
            <p:cNvPr id="329" name="Google Shape;329;p35"/>
            <p:cNvPicPr preferRelativeResize="0"/>
            <p:nvPr/>
          </p:nvPicPr>
          <p:blipFill>
            <a:blip r:embed="rId5">
              <a:alphaModFix/>
            </a:blip>
            <a:stretch>
              <a:fillRect/>
            </a:stretch>
          </p:blipFill>
          <p:spPr>
            <a:xfrm>
              <a:off x="4477292" y="1899118"/>
              <a:ext cx="332865" cy="165506"/>
            </a:xfrm>
            <a:prstGeom prst="rect">
              <a:avLst/>
            </a:prstGeom>
            <a:noFill/>
            <a:ln>
              <a:noFill/>
            </a:ln>
          </p:spPr>
        </p:pic>
      </p:grpSp>
      <p:sp>
        <p:nvSpPr>
          <p:cNvPr id="330" name="Google Shape;330;p35"/>
          <p:cNvSpPr txBox="1"/>
          <p:nvPr/>
        </p:nvSpPr>
        <p:spPr>
          <a:xfrm>
            <a:off x="812475" y="1158425"/>
            <a:ext cx="2076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s">
                <a:solidFill>
                  <a:schemeClr val="dk1"/>
                </a:solidFill>
              </a:rPr>
              <a:t>Train time: 6:45h.</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Final loss value: 0.089 (vs 0.079).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Train time: 6:14h.</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Final loss value: 0.091 (vs 0.075).</a:t>
            </a:r>
            <a:endParaRPr>
              <a:solidFill>
                <a:schemeClr val="dk1"/>
              </a:solidFill>
            </a:endParaRPr>
          </a:p>
        </p:txBody>
      </p:sp>
      <p:grpSp>
        <p:nvGrpSpPr>
          <p:cNvPr id="331" name="Google Shape;331;p35"/>
          <p:cNvGrpSpPr/>
          <p:nvPr/>
        </p:nvGrpSpPr>
        <p:grpSpPr>
          <a:xfrm>
            <a:off x="2795301" y="2757343"/>
            <a:ext cx="5536226" cy="2008237"/>
            <a:chOff x="233572" y="1804350"/>
            <a:chExt cx="7442164" cy="2775725"/>
          </a:xfrm>
        </p:grpSpPr>
        <p:pic>
          <p:nvPicPr>
            <p:cNvPr id="332" name="Google Shape;332;p35"/>
            <p:cNvPicPr preferRelativeResize="0"/>
            <p:nvPr/>
          </p:nvPicPr>
          <p:blipFill>
            <a:blip r:embed="rId6">
              <a:alphaModFix/>
            </a:blip>
            <a:stretch>
              <a:fillRect/>
            </a:stretch>
          </p:blipFill>
          <p:spPr>
            <a:xfrm>
              <a:off x="4161725" y="1804350"/>
              <a:ext cx="3514011" cy="2775725"/>
            </a:xfrm>
            <a:prstGeom prst="rect">
              <a:avLst/>
            </a:prstGeom>
            <a:noFill/>
            <a:ln>
              <a:noFill/>
            </a:ln>
          </p:spPr>
        </p:pic>
        <p:pic>
          <p:nvPicPr>
            <p:cNvPr id="333" name="Google Shape;333;p35"/>
            <p:cNvPicPr preferRelativeResize="0"/>
            <p:nvPr/>
          </p:nvPicPr>
          <p:blipFill>
            <a:blip r:embed="rId7">
              <a:alphaModFix/>
            </a:blip>
            <a:stretch>
              <a:fillRect/>
            </a:stretch>
          </p:blipFill>
          <p:spPr>
            <a:xfrm>
              <a:off x="233572" y="1804354"/>
              <a:ext cx="3356802" cy="2610633"/>
            </a:xfrm>
            <a:prstGeom prst="rect">
              <a:avLst/>
            </a:prstGeom>
            <a:noFill/>
            <a:ln>
              <a:noFill/>
            </a:ln>
          </p:spPr>
        </p:pic>
        <p:pic>
          <p:nvPicPr>
            <p:cNvPr id="334" name="Google Shape;334;p35"/>
            <p:cNvPicPr preferRelativeResize="0"/>
            <p:nvPr/>
          </p:nvPicPr>
          <p:blipFill>
            <a:blip r:embed="rId5">
              <a:alphaModFix/>
            </a:blip>
            <a:stretch>
              <a:fillRect/>
            </a:stretch>
          </p:blipFill>
          <p:spPr>
            <a:xfrm>
              <a:off x="3683317" y="3026906"/>
              <a:ext cx="332865" cy="165506"/>
            </a:xfrm>
            <a:prstGeom prst="rect">
              <a:avLst/>
            </a:prstGeom>
            <a:noFill/>
            <a:ln>
              <a:noFill/>
            </a:ln>
          </p:spPr>
        </p:pic>
      </p:grpSp>
      <p:cxnSp>
        <p:nvCxnSpPr>
          <p:cNvPr id="335" name="Google Shape;335;p35"/>
          <p:cNvCxnSpPr/>
          <p:nvPr/>
        </p:nvCxnSpPr>
        <p:spPr>
          <a:xfrm rot="5400000">
            <a:off x="4553163" y="-1342025"/>
            <a:ext cx="21000" cy="7920000"/>
          </a:xfrm>
          <a:prstGeom prst="straightConnector1">
            <a:avLst/>
          </a:prstGeom>
          <a:noFill/>
          <a:ln cap="flat" cmpd="sng" w="19050">
            <a:solidFill>
              <a:srgbClr val="287D7D"/>
            </a:solidFill>
            <a:prstDash val="dash"/>
            <a:round/>
            <a:headEnd len="med" w="med" type="none"/>
            <a:tailEnd len="med" w="med" type="none"/>
          </a:ln>
        </p:spPr>
      </p:cxnSp>
      <p:sp>
        <p:nvSpPr>
          <p:cNvPr id="336" name="Google Shape;336;p35"/>
          <p:cNvSpPr txBox="1"/>
          <p:nvPr/>
        </p:nvSpPr>
        <p:spPr>
          <a:xfrm rot="-5400000">
            <a:off x="-12450" y="1484499"/>
            <a:ext cx="13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Image to text</a:t>
            </a:r>
            <a:endParaRPr b="1">
              <a:solidFill>
                <a:schemeClr val="dk1"/>
              </a:solidFill>
            </a:endParaRPr>
          </a:p>
        </p:txBody>
      </p:sp>
      <p:sp>
        <p:nvSpPr>
          <p:cNvPr id="337" name="Google Shape;337;p35"/>
          <p:cNvSpPr txBox="1"/>
          <p:nvPr/>
        </p:nvSpPr>
        <p:spPr>
          <a:xfrm rot="-5400000">
            <a:off x="-8550" y="3542549"/>
            <a:ext cx="13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Text to image</a:t>
            </a:r>
            <a:endParaRPr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Week 4: Cross-Modal Retrieval: Using BERT</a:t>
            </a:r>
            <a:endParaRPr/>
          </a:p>
        </p:txBody>
      </p:sp>
      <p:grpSp>
        <p:nvGrpSpPr>
          <p:cNvPr id="343" name="Google Shape;343;p36"/>
          <p:cNvGrpSpPr/>
          <p:nvPr/>
        </p:nvGrpSpPr>
        <p:grpSpPr>
          <a:xfrm>
            <a:off x="181528" y="1263673"/>
            <a:ext cx="4733180" cy="3081692"/>
            <a:chOff x="1410525" y="628525"/>
            <a:chExt cx="6036450" cy="3277350"/>
          </a:xfrm>
        </p:grpSpPr>
        <p:pic>
          <p:nvPicPr>
            <p:cNvPr id="344" name="Google Shape;344;p36"/>
            <p:cNvPicPr preferRelativeResize="0"/>
            <p:nvPr/>
          </p:nvPicPr>
          <p:blipFill>
            <a:blip r:embed="rId3">
              <a:alphaModFix/>
            </a:blip>
            <a:stretch>
              <a:fillRect/>
            </a:stretch>
          </p:blipFill>
          <p:spPr>
            <a:xfrm>
              <a:off x="1410525" y="628525"/>
              <a:ext cx="6036450" cy="3277350"/>
            </a:xfrm>
            <a:prstGeom prst="rect">
              <a:avLst/>
            </a:prstGeom>
            <a:noFill/>
            <a:ln>
              <a:noFill/>
            </a:ln>
          </p:spPr>
        </p:pic>
        <p:sp>
          <p:nvSpPr>
            <p:cNvPr id="345" name="Google Shape;345;p36"/>
            <p:cNvSpPr/>
            <p:nvPr/>
          </p:nvSpPr>
          <p:spPr>
            <a:xfrm>
              <a:off x="6451175" y="1881750"/>
              <a:ext cx="380700" cy="113700"/>
            </a:xfrm>
            <a:prstGeom prst="ellipse">
              <a:avLst/>
            </a:prstGeom>
            <a:noFill/>
            <a:ln cap="flat" cmpd="sng" w="1905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36"/>
            <p:cNvSpPr/>
            <p:nvPr/>
          </p:nvSpPr>
          <p:spPr>
            <a:xfrm>
              <a:off x="5771000" y="2274675"/>
              <a:ext cx="380700" cy="113700"/>
            </a:xfrm>
            <a:prstGeom prst="ellipse">
              <a:avLst/>
            </a:prstGeom>
            <a:noFill/>
            <a:ln cap="flat" cmpd="sng" w="1905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36"/>
            <p:cNvSpPr/>
            <p:nvPr/>
          </p:nvSpPr>
          <p:spPr>
            <a:xfrm>
              <a:off x="5257350" y="2667575"/>
              <a:ext cx="380700" cy="113700"/>
            </a:xfrm>
            <a:prstGeom prst="ellipse">
              <a:avLst/>
            </a:prstGeom>
            <a:noFill/>
            <a:ln cap="flat" cmpd="sng" w="1905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36"/>
            <p:cNvSpPr/>
            <p:nvPr/>
          </p:nvSpPr>
          <p:spPr>
            <a:xfrm flipH="1" rot="10800000">
              <a:off x="5853800" y="3037400"/>
              <a:ext cx="436800" cy="113700"/>
            </a:xfrm>
            <a:prstGeom prst="ellipse">
              <a:avLst/>
            </a:prstGeom>
            <a:noFill/>
            <a:ln cap="flat" cmpd="sng" w="1905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36"/>
            <p:cNvSpPr/>
            <p:nvPr/>
          </p:nvSpPr>
          <p:spPr>
            <a:xfrm>
              <a:off x="6200450" y="3404325"/>
              <a:ext cx="710100" cy="162900"/>
            </a:xfrm>
            <a:prstGeom prst="ellipse">
              <a:avLst/>
            </a:prstGeom>
            <a:noFill/>
            <a:ln cap="flat" cmpd="sng" w="19050">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350" name="Google Shape;350;p36"/>
          <p:cNvPicPr preferRelativeResize="0"/>
          <p:nvPr/>
        </p:nvPicPr>
        <p:blipFill>
          <a:blip r:embed="rId4">
            <a:alphaModFix/>
          </a:blip>
          <a:stretch>
            <a:fillRect/>
          </a:stretch>
        </p:blipFill>
        <p:spPr>
          <a:xfrm>
            <a:off x="5067100" y="937400"/>
            <a:ext cx="3823000" cy="3734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37"/>
          <p:cNvPicPr preferRelativeResize="0"/>
          <p:nvPr/>
        </p:nvPicPr>
        <p:blipFill>
          <a:blip r:embed="rId3">
            <a:alphaModFix/>
          </a:blip>
          <a:stretch>
            <a:fillRect/>
          </a:stretch>
        </p:blipFill>
        <p:spPr>
          <a:xfrm>
            <a:off x="6497300" y="650062"/>
            <a:ext cx="2551600" cy="1386475"/>
          </a:xfrm>
          <a:prstGeom prst="rect">
            <a:avLst/>
          </a:prstGeom>
          <a:noFill/>
          <a:ln>
            <a:noFill/>
          </a:ln>
        </p:spPr>
      </p:pic>
      <p:sp>
        <p:nvSpPr>
          <p:cNvPr id="356" name="Google Shape;356;p37"/>
          <p:cNvSpPr txBox="1"/>
          <p:nvPr/>
        </p:nvSpPr>
        <p:spPr>
          <a:xfrm>
            <a:off x="4360975" y="684150"/>
            <a:ext cx="19953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solidFill>
                  <a:schemeClr val="dk1"/>
                </a:solidFill>
              </a:rPr>
              <a:t>SD XL w/ 500 inference steps and DDIM</a:t>
            </a:r>
            <a:endParaRPr sz="1300">
              <a:solidFill>
                <a:schemeClr val="dk1"/>
              </a:solidFill>
            </a:endParaRPr>
          </a:p>
        </p:txBody>
      </p:sp>
      <p:pic>
        <p:nvPicPr>
          <p:cNvPr id="357" name="Google Shape;357;p37"/>
          <p:cNvPicPr preferRelativeResize="0"/>
          <p:nvPr/>
        </p:nvPicPr>
        <p:blipFill>
          <a:blip r:embed="rId4">
            <a:alphaModFix/>
          </a:blip>
          <a:stretch>
            <a:fillRect/>
          </a:stretch>
        </p:blipFill>
        <p:spPr>
          <a:xfrm>
            <a:off x="4559477" y="1062176"/>
            <a:ext cx="816351" cy="816353"/>
          </a:xfrm>
          <a:prstGeom prst="rect">
            <a:avLst/>
          </a:prstGeom>
          <a:noFill/>
          <a:ln>
            <a:noFill/>
          </a:ln>
        </p:spPr>
      </p:pic>
      <p:pic>
        <p:nvPicPr>
          <p:cNvPr id="358" name="Google Shape;358;p37"/>
          <p:cNvPicPr preferRelativeResize="0"/>
          <p:nvPr/>
        </p:nvPicPr>
        <p:blipFill>
          <a:blip r:embed="rId5">
            <a:alphaModFix/>
          </a:blip>
          <a:stretch>
            <a:fillRect/>
          </a:stretch>
        </p:blipFill>
        <p:spPr>
          <a:xfrm>
            <a:off x="5464349" y="1070621"/>
            <a:ext cx="816351" cy="816353"/>
          </a:xfrm>
          <a:prstGeom prst="rect">
            <a:avLst/>
          </a:prstGeom>
          <a:noFill/>
          <a:ln>
            <a:noFill/>
          </a:ln>
        </p:spPr>
      </p:pic>
      <p:sp>
        <p:nvSpPr>
          <p:cNvPr id="359" name="Google Shape;359;p37"/>
          <p:cNvSpPr txBox="1"/>
          <p:nvPr/>
        </p:nvSpPr>
        <p:spPr>
          <a:xfrm>
            <a:off x="0" y="542613"/>
            <a:ext cx="1321800" cy="1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rPr>
              <a:t>SD 2.1</a:t>
            </a:r>
            <a:endParaRPr sz="1300">
              <a:solidFill>
                <a:schemeClr val="dk1"/>
              </a:solidFill>
            </a:endParaRPr>
          </a:p>
        </p:txBody>
      </p:sp>
      <p:sp>
        <p:nvSpPr>
          <p:cNvPr id="360" name="Google Shape;360;p37"/>
          <p:cNvSpPr txBox="1"/>
          <p:nvPr/>
        </p:nvSpPr>
        <p:spPr>
          <a:xfrm>
            <a:off x="1021900" y="542613"/>
            <a:ext cx="1366200" cy="1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rPr>
              <a:t>SD XL</a:t>
            </a:r>
            <a:endParaRPr sz="1300">
              <a:solidFill>
                <a:schemeClr val="dk1"/>
              </a:solidFill>
            </a:endParaRPr>
          </a:p>
        </p:txBody>
      </p:sp>
      <p:sp>
        <p:nvSpPr>
          <p:cNvPr id="361" name="Google Shape;361;p37"/>
          <p:cNvSpPr txBox="1"/>
          <p:nvPr/>
        </p:nvSpPr>
        <p:spPr>
          <a:xfrm>
            <a:off x="2006684" y="542614"/>
            <a:ext cx="1421700" cy="1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rPr>
              <a:t>SD 2.1 Turbo</a:t>
            </a:r>
            <a:endParaRPr sz="1300">
              <a:solidFill>
                <a:schemeClr val="dk1"/>
              </a:solidFill>
            </a:endParaRPr>
          </a:p>
        </p:txBody>
      </p:sp>
      <p:sp>
        <p:nvSpPr>
          <p:cNvPr id="362" name="Google Shape;362;p37"/>
          <p:cNvSpPr txBox="1"/>
          <p:nvPr/>
        </p:nvSpPr>
        <p:spPr>
          <a:xfrm>
            <a:off x="3148635" y="542621"/>
            <a:ext cx="1321800" cy="1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rPr>
              <a:t>SD XL Turbo</a:t>
            </a:r>
            <a:endParaRPr sz="1300">
              <a:solidFill>
                <a:schemeClr val="dk1"/>
              </a:solidFill>
            </a:endParaRPr>
          </a:p>
        </p:txBody>
      </p:sp>
      <p:pic>
        <p:nvPicPr>
          <p:cNvPr id="363" name="Google Shape;363;p37"/>
          <p:cNvPicPr preferRelativeResize="0"/>
          <p:nvPr/>
        </p:nvPicPr>
        <p:blipFill>
          <a:blip r:embed="rId6">
            <a:alphaModFix/>
          </a:blip>
          <a:stretch>
            <a:fillRect/>
          </a:stretch>
        </p:blipFill>
        <p:spPr>
          <a:xfrm>
            <a:off x="1235613" y="881223"/>
            <a:ext cx="938770" cy="938770"/>
          </a:xfrm>
          <a:prstGeom prst="rect">
            <a:avLst/>
          </a:prstGeom>
          <a:noFill/>
          <a:ln>
            <a:noFill/>
          </a:ln>
        </p:spPr>
      </p:pic>
      <p:pic>
        <p:nvPicPr>
          <p:cNvPr id="364" name="Google Shape;364;p37"/>
          <p:cNvPicPr preferRelativeResize="0"/>
          <p:nvPr/>
        </p:nvPicPr>
        <p:blipFill>
          <a:blip r:embed="rId7">
            <a:alphaModFix/>
          </a:blip>
          <a:stretch>
            <a:fillRect/>
          </a:stretch>
        </p:blipFill>
        <p:spPr>
          <a:xfrm>
            <a:off x="2278350" y="871992"/>
            <a:ext cx="938771" cy="938771"/>
          </a:xfrm>
          <a:prstGeom prst="rect">
            <a:avLst/>
          </a:prstGeom>
          <a:noFill/>
          <a:ln>
            <a:noFill/>
          </a:ln>
        </p:spPr>
      </p:pic>
      <p:pic>
        <p:nvPicPr>
          <p:cNvPr id="365" name="Google Shape;365;p37"/>
          <p:cNvPicPr preferRelativeResize="0"/>
          <p:nvPr/>
        </p:nvPicPr>
        <p:blipFill>
          <a:blip r:embed="rId8">
            <a:alphaModFix/>
          </a:blip>
          <a:stretch>
            <a:fillRect/>
          </a:stretch>
        </p:blipFill>
        <p:spPr>
          <a:xfrm>
            <a:off x="3321094" y="871998"/>
            <a:ext cx="938771" cy="938771"/>
          </a:xfrm>
          <a:prstGeom prst="rect">
            <a:avLst/>
          </a:prstGeom>
          <a:noFill/>
          <a:ln>
            <a:noFill/>
          </a:ln>
        </p:spPr>
      </p:pic>
      <p:pic>
        <p:nvPicPr>
          <p:cNvPr id="366" name="Google Shape;366;p37"/>
          <p:cNvPicPr preferRelativeResize="0"/>
          <p:nvPr/>
        </p:nvPicPr>
        <p:blipFill>
          <a:blip r:embed="rId9">
            <a:alphaModFix/>
          </a:blip>
          <a:stretch>
            <a:fillRect/>
          </a:stretch>
        </p:blipFill>
        <p:spPr>
          <a:xfrm>
            <a:off x="160206" y="881217"/>
            <a:ext cx="964460" cy="938771"/>
          </a:xfrm>
          <a:prstGeom prst="rect">
            <a:avLst/>
          </a:prstGeom>
          <a:noFill/>
          <a:ln>
            <a:noFill/>
          </a:ln>
        </p:spPr>
      </p:pic>
      <p:cxnSp>
        <p:nvCxnSpPr>
          <p:cNvPr id="367" name="Google Shape;367;p37"/>
          <p:cNvCxnSpPr/>
          <p:nvPr/>
        </p:nvCxnSpPr>
        <p:spPr>
          <a:xfrm>
            <a:off x="4439900" y="379850"/>
            <a:ext cx="0" cy="1622100"/>
          </a:xfrm>
          <a:prstGeom prst="straightConnector1">
            <a:avLst/>
          </a:prstGeom>
          <a:noFill/>
          <a:ln cap="flat" cmpd="sng" w="9525">
            <a:solidFill>
              <a:srgbClr val="287D7D"/>
            </a:solidFill>
            <a:prstDash val="dash"/>
            <a:round/>
            <a:headEnd len="med" w="med" type="none"/>
            <a:tailEnd len="med" w="med" type="none"/>
          </a:ln>
        </p:spPr>
      </p:cxnSp>
      <p:cxnSp>
        <p:nvCxnSpPr>
          <p:cNvPr id="368" name="Google Shape;368;p37"/>
          <p:cNvCxnSpPr/>
          <p:nvPr/>
        </p:nvCxnSpPr>
        <p:spPr>
          <a:xfrm flipH="1" rot="10800000">
            <a:off x="172800" y="1989700"/>
            <a:ext cx="8798400" cy="30900"/>
          </a:xfrm>
          <a:prstGeom prst="straightConnector1">
            <a:avLst/>
          </a:prstGeom>
          <a:noFill/>
          <a:ln cap="flat" cmpd="sng" w="9525">
            <a:solidFill>
              <a:srgbClr val="287D7D"/>
            </a:solidFill>
            <a:prstDash val="dash"/>
            <a:round/>
            <a:headEnd len="med" w="med" type="none"/>
            <a:tailEnd len="med" w="med" type="none"/>
          </a:ln>
        </p:spPr>
      </p:cxnSp>
      <p:cxnSp>
        <p:nvCxnSpPr>
          <p:cNvPr id="369" name="Google Shape;369;p37"/>
          <p:cNvCxnSpPr/>
          <p:nvPr/>
        </p:nvCxnSpPr>
        <p:spPr>
          <a:xfrm>
            <a:off x="2574025" y="2001950"/>
            <a:ext cx="18300" cy="2868300"/>
          </a:xfrm>
          <a:prstGeom prst="straightConnector1">
            <a:avLst/>
          </a:prstGeom>
          <a:noFill/>
          <a:ln cap="flat" cmpd="sng" w="9525">
            <a:solidFill>
              <a:srgbClr val="287D7D"/>
            </a:solidFill>
            <a:prstDash val="dash"/>
            <a:round/>
            <a:headEnd len="med" w="med" type="none"/>
            <a:tailEnd len="med" w="med" type="none"/>
          </a:ln>
        </p:spPr>
      </p:cxnSp>
      <p:pic>
        <p:nvPicPr>
          <p:cNvPr id="370" name="Google Shape;370;p37"/>
          <p:cNvPicPr preferRelativeResize="0"/>
          <p:nvPr/>
        </p:nvPicPr>
        <p:blipFill>
          <a:blip r:embed="rId10">
            <a:alphaModFix/>
          </a:blip>
          <a:stretch>
            <a:fillRect/>
          </a:stretch>
        </p:blipFill>
        <p:spPr>
          <a:xfrm>
            <a:off x="3266937" y="2326777"/>
            <a:ext cx="2058699" cy="1234072"/>
          </a:xfrm>
          <a:prstGeom prst="rect">
            <a:avLst/>
          </a:prstGeom>
          <a:noFill/>
          <a:ln>
            <a:noFill/>
          </a:ln>
        </p:spPr>
      </p:pic>
      <p:pic>
        <p:nvPicPr>
          <p:cNvPr id="371" name="Google Shape;371;p37"/>
          <p:cNvPicPr preferRelativeResize="0"/>
          <p:nvPr/>
        </p:nvPicPr>
        <p:blipFill>
          <a:blip r:embed="rId11">
            <a:alphaModFix/>
          </a:blip>
          <a:stretch>
            <a:fillRect/>
          </a:stretch>
        </p:blipFill>
        <p:spPr>
          <a:xfrm>
            <a:off x="3266925" y="3606683"/>
            <a:ext cx="2268425" cy="1234067"/>
          </a:xfrm>
          <a:prstGeom prst="rect">
            <a:avLst/>
          </a:prstGeom>
          <a:noFill/>
          <a:ln>
            <a:noFill/>
          </a:ln>
        </p:spPr>
      </p:pic>
      <p:sp>
        <p:nvSpPr>
          <p:cNvPr id="372" name="Google Shape;372;p37"/>
          <p:cNvSpPr txBox="1"/>
          <p:nvPr/>
        </p:nvSpPr>
        <p:spPr>
          <a:xfrm>
            <a:off x="2117713" y="1983700"/>
            <a:ext cx="44631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1"/>
                </a:solidFill>
              </a:rPr>
              <a:t>2 Different Data-Augmentation Approaches</a:t>
            </a:r>
            <a:endParaRPr>
              <a:solidFill>
                <a:schemeClr val="dk1"/>
              </a:solidFill>
            </a:endParaRPr>
          </a:p>
        </p:txBody>
      </p:sp>
      <p:pic>
        <p:nvPicPr>
          <p:cNvPr id="373" name="Google Shape;373;p37"/>
          <p:cNvPicPr preferRelativeResize="0"/>
          <p:nvPr/>
        </p:nvPicPr>
        <p:blipFill rotWithShape="1">
          <a:blip r:embed="rId12">
            <a:alphaModFix/>
          </a:blip>
          <a:srcRect b="0" l="0" r="2912" t="0"/>
          <a:stretch/>
        </p:blipFill>
        <p:spPr>
          <a:xfrm>
            <a:off x="76200" y="2991125"/>
            <a:ext cx="2421624" cy="1743751"/>
          </a:xfrm>
          <a:prstGeom prst="rect">
            <a:avLst/>
          </a:prstGeom>
          <a:noFill/>
          <a:ln>
            <a:noFill/>
          </a:ln>
        </p:spPr>
      </p:pic>
      <p:sp>
        <p:nvSpPr>
          <p:cNvPr id="374" name="Google Shape;374;p37"/>
          <p:cNvSpPr txBox="1"/>
          <p:nvPr/>
        </p:nvSpPr>
        <p:spPr>
          <a:xfrm>
            <a:off x="145625" y="2097713"/>
            <a:ext cx="2058600" cy="81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chemeClr val="dk1"/>
                </a:solidFill>
              </a:rPr>
              <a:t>Sentence Transformer</a:t>
            </a:r>
            <a:endParaRPr>
              <a:solidFill>
                <a:schemeClr val="dk1"/>
              </a:solidFill>
            </a:endParaRPr>
          </a:p>
          <a:p>
            <a:pPr indent="0" lvl="0" marL="0" rtl="0" algn="l">
              <a:spcBef>
                <a:spcPts val="0"/>
              </a:spcBef>
              <a:spcAft>
                <a:spcPts val="1000"/>
              </a:spcAft>
              <a:buNone/>
            </a:pPr>
            <a:r>
              <a:rPr lang="es">
                <a:solidFill>
                  <a:schemeClr val="dk1"/>
                </a:solidFill>
              </a:rPr>
              <a:t>BERTopic</a:t>
            </a:r>
            <a:endParaRPr>
              <a:solidFill>
                <a:schemeClr val="dk1"/>
              </a:solidFill>
            </a:endParaRPr>
          </a:p>
        </p:txBody>
      </p:sp>
      <p:pic>
        <p:nvPicPr>
          <p:cNvPr id="375" name="Google Shape;375;p37"/>
          <p:cNvPicPr preferRelativeResize="0"/>
          <p:nvPr/>
        </p:nvPicPr>
        <p:blipFill>
          <a:blip r:embed="rId13">
            <a:alphaModFix/>
          </a:blip>
          <a:stretch>
            <a:fillRect/>
          </a:stretch>
        </p:blipFill>
        <p:spPr>
          <a:xfrm>
            <a:off x="2138450" y="2378750"/>
            <a:ext cx="254250" cy="254250"/>
          </a:xfrm>
          <a:prstGeom prst="rect">
            <a:avLst/>
          </a:prstGeom>
          <a:noFill/>
          <a:ln>
            <a:noFill/>
          </a:ln>
        </p:spPr>
      </p:pic>
      <p:pic>
        <p:nvPicPr>
          <p:cNvPr id="376" name="Google Shape;376;p37"/>
          <p:cNvPicPr preferRelativeResize="0"/>
          <p:nvPr/>
        </p:nvPicPr>
        <p:blipFill>
          <a:blip r:embed="rId14">
            <a:alphaModFix/>
          </a:blip>
          <a:stretch>
            <a:fillRect/>
          </a:stretch>
        </p:blipFill>
        <p:spPr>
          <a:xfrm>
            <a:off x="2138450" y="2107775"/>
            <a:ext cx="254250" cy="249675"/>
          </a:xfrm>
          <a:prstGeom prst="rect">
            <a:avLst/>
          </a:prstGeom>
          <a:noFill/>
          <a:ln>
            <a:noFill/>
          </a:ln>
        </p:spPr>
      </p:pic>
      <p:cxnSp>
        <p:nvCxnSpPr>
          <p:cNvPr id="377" name="Google Shape;377;p37"/>
          <p:cNvCxnSpPr/>
          <p:nvPr/>
        </p:nvCxnSpPr>
        <p:spPr>
          <a:xfrm>
            <a:off x="6497300" y="379850"/>
            <a:ext cx="0" cy="1622100"/>
          </a:xfrm>
          <a:prstGeom prst="straightConnector1">
            <a:avLst/>
          </a:prstGeom>
          <a:noFill/>
          <a:ln cap="flat" cmpd="sng" w="9525">
            <a:solidFill>
              <a:srgbClr val="287D7D"/>
            </a:solidFill>
            <a:prstDash val="dash"/>
            <a:round/>
            <a:headEnd len="med" w="med" type="none"/>
            <a:tailEnd len="med" w="med" type="none"/>
          </a:ln>
        </p:spPr>
      </p:cxnSp>
      <p:sp>
        <p:nvSpPr>
          <p:cNvPr id="378" name="Google Shape;378;p37"/>
          <p:cNvSpPr txBox="1"/>
          <p:nvPr/>
        </p:nvSpPr>
        <p:spPr>
          <a:xfrm>
            <a:off x="6903250" y="363360"/>
            <a:ext cx="19107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1"/>
                </a:solidFill>
              </a:rPr>
              <a:t>Problem: animals</a:t>
            </a:r>
            <a:endParaRPr>
              <a:solidFill>
                <a:schemeClr val="dk1"/>
              </a:solidFill>
            </a:endParaRPr>
          </a:p>
        </p:txBody>
      </p:sp>
      <p:grpSp>
        <p:nvGrpSpPr>
          <p:cNvPr id="379" name="Google Shape;379;p37"/>
          <p:cNvGrpSpPr/>
          <p:nvPr/>
        </p:nvGrpSpPr>
        <p:grpSpPr>
          <a:xfrm>
            <a:off x="6280700" y="3142625"/>
            <a:ext cx="2554690" cy="1397400"/>
            <a:chOff x="5183083" y="2279742"/>
            <a:chExt cx="2838544" cy="1542384"/>
          </a:xfrm>
        </p:grpSpPr>
        <p:pic>
          <p:nvPicPr>
            <p:cNvPr id="380" name="Google Shape;380;p37"/>
            <p:cNvPicPr preferRelativeResize="0"/>
            <p:nvPr/>
          </p:nvPicPr>
          <p:blipFill>
            <a:blip r:embed="rId15">
              <a:alphaModFix/>
            </a:blip>
            <a:stretch>
              <a:fillRect/>
            </a:stretch>
          </p:blipFill>
          <p:spPr>
            <a:xfrm>
              <a:off x="5183083" y="2279742"/>
              <a:ext cx="2838544" cy="1542384"/>
            </a:xfrm>
            <a:prstGeom prst="rect">
              <a:avLst/>
            </a:prstGeom>
            <a:noFill/>
            <a:ln>
              <a:noFill/>
            </a:ln>
          </p:spPr>
        </p:pic>
        <p:sp>
          <p:nvSpPr>
            <p:cNvPr id="381" name="Google Shape;381;p37"/>
            <p:cNvSpPr/>
            <p:nvPr/>
          </p:nvSpPr>
          <p:spPr>
            <a:xfrm>
              <a:off x="6503556" y="3510481"/>
              <a:ext cx="1437600" cy="2163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382" name="Google Shape;382;p37"/>
          <p:cNvCxnSpPr/>
          <p:nvPr/>
        </p:nvCxnSpPr>
        <p:spPr>
          <a:xfrm>
            <a:off x="6206300" y="1983700"/>
            <a:ext cx="1500" cy="2849400"/>
          </a:xfrm>
          <a:prstGeom prst="straightConnector1">
            <a:avLst/>
          </a:prstGeom>
          <a:noFill/>
          <a:ln cap="flat" cmpd="sng" w="9525">
            <a:solidFill>
              <a:srgbClr val="287D7D"/>
            </a:solidFill>
            <a:prstDash val="dash"/>
            <a:round/>
            <a:headEnd len="med" w="med" type="none"/>
            <a:tailEnd len="med" w="med" type="none"/>
          </a:ln>
        </p:spPr>
      </p:cxnSp>
      <p:pic>
        <p:nvPicPr>
          <p:cNvPr id="383" name="Google Shape;383;p37"/>
          <p:cNvPicPr preferRelativeResize="0"/>
          <p:nvPr/>
        </p:nvPicPr>
        <p:blipFill>
          <a:blip r:embed="rId16">
            <a:alphaModFix/>
          </a:blip>
          <a:stretch>
            <a:fillRect/>
          </a:stretch>
        </p:blipFill>
        <p:spPr>
          <a:xfrm rot="5400000">
            <a:off x="7907651" y="2352702"/>
            <a:ext cx="824800" cy="344899"/>
          </a:xfrm>
          <a:prstGeom prst="rect">
            <a:avLst/>
          </a:prstGeom>
          <a:noFill/>
          <a:ln>
            <a:noFill/>
          </a:ln>
        </p:spPr>
      </p:pic>
      <p:sp>
        <p:nvSpPr>
          <p:cNvPr id="384" name="Google Shape;384;p37"/>
          <p:cNvSpPr txBox="1"/>
          <p:nvPr/>
        </p:nvSpPr>
        <p:spPr>
          <a:xfrm>
            <a:off x="6739700" y="2156638"/>
            <a:ext cx="158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With data augmentation and fine-tuning</a:t>
            </a:r>
            <a:endParaRPr>
              <a:solidFill>
                <a:schemeClr val="dk1"/>
              </a:solidFill>
            </a:endParaRPr>
          </a:p>
        </p:txBody>
      </p:sp>
      <p:sp>
        <p:nvSpPr>
          <p:cNvPr id="385" name="Google Shape;385;p37"/>
          <p:cNvSpPr txBox="1"/>
          <p:nvPr>
            <p:ph type="title"/>
          </p:nvPr>
        </p:nvSpPr>
        <p:spPr>
          <a:xfrm>
            <a:off x="330200" y="148825"/>
            <a:ext cx="6321000" cy="479700"/>
          </a:xfrm>
          <a:prstGeom prst="rect">
            <a:avLst/>
          </a:prstGeom>
          <a:solidFill>
            <a:schemeClr val="lt1"/>
          </a:solidFill>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Week 5: Diffusion models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Index</a:t>
            </a:r>
            <a:endParaRPr/>
          </a:p>
        </p:txBody>
      </p:sp>
      <p:sp>
        <p:nvSpPr>
          <p:cNvPr id="391" name="Google Shape;391;p38"/>
          <p:cNvSpPr txBox="1"/>
          <p:nvPr>
            <p:ph idx="1" type="body"/>
          </p:nvPr>
        </p:nvSpPr>
        <p:spPr>
          <a:xfrm>
            <a:off x="330200" y="781050"/>
            <a:ext cx="8483700" cy="3981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rgbClr val="287D7D"/>
              </a:buClr>
              <a:buSzPts val="1800"/>
              <a:buAutoNum type="arabicPeriod"/>
            </a:pPr>
            <a:r>
              <a:rPr lang="es">
                <a:solidFill>
                  <a:srgbClr val="287D7D"/>
                </a:solidFill>
              </a:rPr>
              <a:t>Summary of previous weeks.</a:t>
            </a:r>
            <a:endParaRPr>
              <a:solidFill>
                <a:srgbClr val="287D7D"/>
              </a:solidFill>
            </a:endParaRPr>
          </a:p>
          <a:p>
            <a:pPr indent="-342900" lvl="0" marL="457200" rtl="0" algn="l">
              <a:spcBef>
                <a:spcPts val="0"/>
              </a:spcBef>
              <a:spcAft>
                <a:spcPts val="0"/>
              </a:spcAft>
              <a:buClr>
                <a:srgbClr val="287D7D"/>
              </a:buClr>
              <a:buSzPts val="1800"/>
              <a:buAutoNum type="arabicPeriod"/>
            </a:pPr>
            <a:r>
              <a:rPr b="1" lang="es">
                <a:solidFill>
                  <a:srgbClr val="287D7D"/>
                </a:solidFill>
              </a:rPr>
              <a:t>Week 6: Multimodal Human Analysis</a:t>
            </a:r>
            <a:endParaRPr b="1">
              <a:solidFill>
                <a:srgbClr val="287D7D"/>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Different sets statistics</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classifier with image only and evaluate</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train strategy</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test strategy</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strategy to represent acoustic data</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strategy to represent text data</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Multimodal model</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Ablation study</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Conclusions</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a. Different sets statistics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Different sets statistics</a:t>
            </a:r>
            <a:endParaRPr/>
          </a:p>
        </p:txBody>
      </p:sp>
      <p:sp>
        <p:nvSpPr>
          <p:cNvPr id="402" name="Google Shape;402;p40"/>
          <p:cNvSpPr txBox="1"/>
          <p:nvPr>
            <p:ph idx="1" type="body"/>
          </p:nvPr>
        </p:nvSpPr>
        <p:spPr>
          <a:xfrm>
            <a:off x="330200" y="628525"/>
            <a:ext cx="8483700" cy="4124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400"/>
              <a:t>First thing we did was to create our own `DataLoader` class and take into account the full dataset without partitions to compute the Histograms for each label AgeGroup, Gender and Ethnicity.</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rPr lang="es" sz="1400"/>
              <a:t>Then we first computed the frequencies of each individual objective variable:</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br>
              <a:rPr lang="es" sz="1400"/>
            </a:br>
            <a:r>
              <a:rPr lang="es" sz="1400"/>
              <a:t>The age distribution seems to follow a </a:t>
            </a:r>
            <a:r>
              <a:rPr lang="es" sz="1400">
                <a:solidFill>
                  <a:srgbClr val="351C75"/>
                </a:solidFill>
              </a:rPr>
              <a:t>normal distribution</a:t>
            </a:r>
            <a:r>
              <a:rPr lang="es" sz="1400"/>
              <a:t>, by having the majority of the data centered around the central age range [25, 32]. Also, there is a </a:t>
            </a:r>
            <a:r>
              <a:rPr lang="es" sz="1400">
                <a:solidFill>
                  <a:srgbClr val="980000"/>
                </a:solidFill>
              </a:rPr>
              <a:t>huge predominance</a:t>
            </a:r>
            <a:r>
              <a:rPr lang="es" sz="1400"/>
              <a:t> on Caucasian in the Ethnicity.</a:t>
            </a:r>
            <a:endParaRPr sz="1400"/>
          </a:p>
          <a:p>
            <a:pPr indent="0" lvl="0" marL="0" rtl="0" algn="l">
              <a:spcBef>
                <a:spcPts val="360"/>
              </a:spcBef>
              <a:spcAft>
                <a:spcPts val="0"/>
              </a:spcAft>
              <a:buNone/>
            </a:pPr>
            <a:r>
              <a:rPr lang="es" sz="1400"/>
              <a:t>On both `train`, `val` and `test` partitions this claims we’ve just made for the fully hold.</a:t>
            </a:r>
            <a:endParaRPr sz="1400"/>
          </a:p>
        </p:txBody>
      </p:sp>
      <p:sp>
        <p:nvSpPr>
          <p:cNvPr id="403" name="Google Shape;403;p40"/>
          <p:cNvSpPr/>
          <p:nvPr/>
        </p:nvSpPr>
        <p:spPr>
          <a:xfrm>
            <a:off x="461900" y="1190925"/>
            <a:ext cx="8352000" cy="3387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Consolas"/>
                <a:ea typeface="Consolas"/>
                <a:cs typeface="Consolas"/>
                <a:sym typeface="Consolas"/>
              </a:rPr>
              <a:t>full_dataset = ConcatDataset([train_partition, val_partition, test_partition])</a:t>
            </a:r>
            <a:endParaRPr>
              <a:latin typeface="Consolas"/>
              <a:ea typeface="Consolas"/>
              <a:cs typeface="Consolas"/>
              <a:sym typeface="Consolas"/>
            </a:endParaRPr>
          </a:p>
        </p:txBody>
      </p:sp>
      <p:pic>
        <p:nvPicPr>
          <p:cNvPr id="404" name="Google Shape;404;p40"/>
          <p:cNvPicPr preferRelativeResize="0"/>
          <p:nvPr/>
        </p:nvPicPr>
        <p:blipFill>
          <a:blip r:embed="rId3">
            <a:alphaModFix/>
          </a:blip>
          <a:stretch>
            <a:fillRect/>
          </a:stretch>
        </p:blipFill>
        <p:spPr>
          <a:xfrm>
            <a:off x="538612" y="2001950"/>
            <a:ext cx="2312847" cy="1815843"/>
          </a:xfrm>
          <a:prstGeom prst="rect">
            <a:avLst/>
          </a:prstGeom>
          <a:noFill/>
          <a:ln>
            <a:noFill/>
          </a:ln>
        </p:spPr>
      </p:pic>
      <p:pic>
        <p:nvPicPr>
          <p:cNvPr id="405" name="Google Shape;405;p40"/>
          <p:cNvPicPr preferRelativeResize="0"/>
          <p:nvPr/>
        </p:nvPicPr>
        <p:blipFill>
          <a:blip r:embed="rId4">
            <a:alphaModFix/>
          </a:blip>
          <a:stretch>
            <a:fillRect/>
          </a:stretch>
        </p:blipFill>
        <p:spPr>
          <a:xfrm>
            <a:off x="3351254" y="2001950"/>
            <a:ext cx="2312847" cy="1815850"/>
          </a:xfrm>
          <a:prstGeom prst="rect">
            <a:avLst/>
          </a:prstGeom>
          <a:noFill/>
          <a:ln>
            <a:noFill/>
          </a:ln>
        </p:spPr>
      </p:pic>
      <p:pic>
        <p:nvPicPr>
          <p:cNvPr id="406" name="Google Shape;406;p40"/>
          <p:cNvPicPr preferRelativeResize="0"/>
          <p:nvPr/>
        </p:nvPicPr>
        <p:blipFill>
          <a:blip r:embed="rId5">
            <a:alphaModFix/>
          </a:blip>
          <a:stretch>
            <a:fillRect/>
          </a:stretch>
        </p:blipFill>
        <p:spPr>
          <a:xfrm>
            <a:off x="6424564" y="2001962"/>
            <a:ext cx="2312847" cy="18158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Different sets statistics</a:t>
            </a:r>
            <a:endParaRPr/>
          </a:p>
        </p:txBody>
      </p:sp>
      <p:sp>
        <p:nvSpPr>
          <p:cNvPr id="412" name="Google Shape;412;p41"/>
          <p:cNvSpPr txBox="1"/>
          <p:nvPr>
            <p:ph idx="1" type="body"/>
          </p:nvPr>
        </p:nvSpPr>
        <p:spPr>
          <a:xfrm>
            <a:off x="330200" y="628525"/>
            <a:ext cx="8483700" cy="4133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We then computed the </a:t>
            </a:r>
            <a:r>
              <a:rPr b="1" lang="es" sz="1500"/>
              <a:t>age distribution</a:t>
            </a:r>
            <a:r>
              <a:rPr lang="es" sz="1500"/>
              <a:t> by our other two objective variables ‘Gender’ and ‘Ethnicity’.</a:t>
            </a:r>
            <a:endParaRPr sz="1500"/>
          </a:p>
          <a:p>
            <a:pPr indent="0" lvl="0" marL="0" rtl="0" algn="l">
              <a:spcBef>
                <a:spcPts val="360"/>
              </a:spcBef>
              <a:spcAft>
                <a:spcPts val="0"/>
              </a:spcAft>
              <a:buNone/>
            </a:pPr>
            <a:r>
              <a:t/>
            </a:r>
            <a:endParaRPr sz="1500"/>
          </a:p>
        </p:txBody>
      </p:sp>
      <p:pic>
        <p:nvPicPr>
          <p:cNvPr id="413" name="Google Shape;413;p41"/>
          <p:cNvPicPr preferRelativeResize="0"/>
          <p:nvPr/>
        </p:nvPicPr>
        <p:blipFill rotWithShape="1">
          <a:blip r:embed="rId3">
            <a:alphaModFix/>
          </a:blip>
          <a:srcRect b="0" l="0" r="-4101" t="-1957"/>
          <a:stretch/>
        </p:blipFill>
        <p:spPr>
          <a:xfrm>
            <a:off x="135150" y="1283300"/>
            <a:ext cx="2944800" cy="2407475"/>
          </a:xfrm>
          <a:prstGeom prst="rect">
            <a:avLst/>
          </a:prstGeom>
          <a:noFill/>
          <a:ln>
            <a:noFill/>
          </a:ln>
        </p:spPr>
      </p:pic>
      <p:sp>
        <p:nvSpPr>
          <p:cNvPr id="414" name="Google Shape;414;p41"/>
          <p:cNvSpPr txBox="1"/>
          <p:nvPr/>
        </p:nvSpPr>
        <p:spPr>
          <a:xfrm>
            <a:off x="193200" y="3786975"/>
            <a:ext cx="2828700" cy="9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Both genders follow a similar </a:t>
            </a:r>
            <a:r>
              <a:rPr b="1" lang="es" sz="1300">
                <a:solidFill>
                  <a:schemeClr val="dk1"/>
                </a:solidFill>
              </a:rPr>
              <a:t>normal</a:t>
            </a:r>
            <a:r>
              <a:rPr lang="es" sz="1300">
                <a:solidFill>
                  <a:schemeClr val="dk1"/>
                </a:solidFill>
              </a:rPr>
              <a:t>-</a:t>
            </a:r>
            <a:r>
              <a:rPr lang="es" sz="1300">
                <a:solidFill>
                  <a:schemeClr val="dk1"/>
                </a:solidFill>
              </a:rPr>
              <a:t>like distribution. Also, they are more or less </a:t>
            </a:r>
            <a:r>
              <a:rPr lang="es" sz="1300">
                <a:solidFill>
                  <a:schemeClr val="dk1"/>
                </a:solidFill>
              </a:rPr>
              <a:t>balanced,</a:t>
            </a:r>
            <a:r>
              <a:rPr lang="es" sz="1300">
                <a:solidFill>
                  <a:schemeClr val="dk1"/>
                </a:solidFill>
              </a:rPr>
              <a:t> thus we do not draw any problems.</a:t>
            </a:r>
            <a:endParaRPr sz="1300">
              <a:solidFill>
                <a:schemeClr val="dk1"/>
              </a:solidFill>
            </a:endParaRPr>
          </a:p>
        </p:txBody>
      </p:sp>
      <p:pic>
        <p:nvPicPr>
          <p:cNvPr id="415" name="Google Shape;415;p41"/>
          <p:cNvPicPr preferRelativeResize="0"/>
          <p:nvPr/>
        </p:nvPicPr>
        <p:blipFill>
          <a:blip r:embed="rId4">
            <a:alphaModFix/>
          </a:blip>
          <a:stretch>
            <a:fillRect/>
          </a:stretch>
        </p:blipFill>
        <p:spPr>
          <a:xfrm>
            <a:off x="3376075" y="1047165"/>
            <a:ext cx="3748052" cy="1851925"/>
          </a:xfrm>
          <a:prstGeom prst="rect">
            <a:avLst/>
          </a:prstGeom>
          <a:noFill/>
          <a:ln>
            <a:noFill/>
          </a:ln>
        </p:spPr>
      </p:pic>
      <p:sp>
        <p:nvSpPr>
          <p:cNvPr id="416" name="Google Shape;416;p41"/>
          <p:cNvSpPr txBox="1"/>
          <p:nvPr/>
        </p:nvSpPr>
        <p:spPr>
          <a:xfrm>
            <a:off x="7225200" y="1089800"/>
            <a:ext cx="1799100" cy="17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Both genders follow a similar </a:t>
            </a:r>
            <a:r>
              <a:rPr b="1" lang="es" sz="1300">
                <a:solidFill>
                  <a:schemeClr val="dk1"/>
                </a:solidFill>
              </a:rPr>
              <a:t>normal</a:t>
            </a:r>
            <a:r>
              <a:rPr lang="es" sz="1300">
                <a:solidFill>
                  <a:schemeClr val="dk1"/>
                </a:solidFill>
              </a:rPr>
              <a:t>-</a:t>
            </a:r>
            <a:r>
              <a:rPr lang="es" sz="1300">
                <a:solidFill>
                  <a:schemeClr val="dk1"/>
                </a:solidFill>
              </a:rPr>
              <a:t>like distribution. Also, they are more or less </a:t>
            </a:r>
            <a:r>
              <a:rPr lang="es" sz="1300">
                <a:solidFill>
                  <a:schemeClr val="dk1"/>
                </a:solidFill>
              </a:rPr>
              <a:t>balanced,</a:t>
            </a:r>
            <a:r>
              <a:rPr lang="es" sz="1300">
                <a:solidFill>
                  <a:schemeClr val="dk1"/>
                </a:solidFill>
              </a:rPr>
              <a:t> thus we do not draw any problems.</a:t>
            </a:r>
            <a:endParaRPr sz="1300">
              <a:solidFill>
                <a:schemeClr val="dk1"/>
              </a:solidFill>
            </a:endParaRPr>
          </a:p>
        </p:txBody>
      </p:sp>
      <p:cxnSp>
        <p:nvCxnSpPr>
          <p:cNvPr id="417" name="Google Shape;417;p41"/>
          <p:cNvCxnSpPr/>
          <p:nvPr/>
        </p:nvCxnSpPr>
        <p:spPr>
          <a:xfrm flipH="1">
            <a:off x="3141600" y="1047175"/>
            <a:ext cx="10200" cy="3788400"/>
          </a:xfrm>
          <a:prstGeom prst="straightConnector1">
            <a:avLst/>
          </a:prstGeom>
          <a:noFill/>
          <a:ln cap="flat" cmpd="sng" w="19050">
            <a:solidFill>
              <a:schemeClr val="accent1"/>
            </a:solidFill>
            <a:prstDash val="dash"/>
            <a:round/>
            <a:headEnd len="med" w="med" type="none"/>
            <a:tailEnd len="med" w="med" type="none"/>
          </a:ln>
        </p:spPr>
      </p:cxnSp>
      <p:sp>
        <p:nvSpPr>
          <p:cNvPr id="418" name="Google Shape;418;p41"/>
          <p:cNvSpPr txBox="1"/>
          <p:nvPr/>
        </p:nvSpPr>
        <p:spPr>
          <a:xfrm>
            <a:off x="3470050" y="2876213"/>
            <a:ext cx="5266800" cy="264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u="sng">
                <a:solidFill>
                  <a:schemeClr val="dk1"/>
                </a:solidFill>
              </a:rPr>
              <a:t>Age Distribution without Caucasian</a:t>
            </a:r>
            <a:endParaRPr u="sng">
              <a:solidFill>
                <a:schemeClr val="dk1"/>
              </a:solidFill>
            </a:endParaRPr>
          </a:p>
        </p:txBody>
      </p:sp>
      <p:sp>
        <p:nvSpPr>
          <p:cNvPr id="419" name="Google Shape;419;p41"/>
          <p:cNvSpPr txBox="1"/>
          <p:nvPr/>
        </p:nvSpPr>
        <p:spPr>
          <a:xfrm>
            <a:off x="7225200" y="3275974"/>
            <a:ext cx="1799100" cy="16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For </a:t>
            </a:r>
            <a:r>
              <a:rPr lang="es" sz="1300">
                <a:solidFill>
                  <a:schemeClr val="dk1"/>
                </a:solidFill>
              </a:rPr>
              <a:t>clarity,</a:t>
            </a:r>
            <a:r>
              <a:rPr lang="es" sz="1300">
                <a:solidFill>
                  <a:schemeClr val="dk1"/>
                </a:solidFill>
              </a:rPr>
              <a:t> we plot the age distribution for the Ethnicity case without Caucasian. We can see the </a:t>
            </a:r>
            <a:r>
              <a:rPr b="1" lang="es" sz="1300">
                <a:solidFill>
                  <a:schemeClr val="dk1"/>
                </a:solidFill>
              </a:rPr>
              <a:t>imbalance</a:t>
            </a:r>
            <a:r>
              <a:rPr lang="es" sz="1300">
                <a:solidFill>
                  <a:schemeClr val="dk1"/>
                </a:solidFill>
              </a:rPr>
              <a:t> in age for African-American subjects.</a:t>
            </a:r>
            <a:endParaRPr sz="1300">
              <a:solidFill>
                <a:schemeClr val="dk1"/>
              </a:solidFill>
            </a:endParaRPr>
          </a:p>
        </p:txBody>
      </p:sp>
      <p:pic>
        <p:nvPicPr>
          <p:cNvPr id="420" name="Google Shape;420;p41"/>
          <p:cNvPicPr preferRelativeResize="0"/>
          <p:nvPr/>
        </p:nvPicPr>
        <p:blipFill>
          <a:blip r:embed="rId5">
            <a:alphaModFix/>
          </a:blip>
          <a:stretch>
            <a:fillRect/>
          </a:stretch>
        </p:blipFill>
        <p:spPr>
          <a:xfrm>
            <a:off x="3376075" y="3223675"/>
            <a:ext cx="3748051" cy="18675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Different sets statistics</a:t>
            </a:r>
            <a:endParaRPr/>
          </a:p>
        </p:txBody>
      </p:sp>
      <p:sp>
        <p:nvSpPr>
          <p:cNvPr id="426" name="Google Shape;426;p42"/>
          <p:cNvSpPr txBox="1"/>
          <p:nvPr>
            <p:ph idx="1" type="body"/>
          </p:nvPr>
        </p:nvSpPr>
        <p:spPr>
          <a:xfrm>
            <a:off x="330200" y="628525"/>
            <a:ext cx="8483700" cy="4133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We indicate in </a:t>
            </a:r>
            <a:r>
              <a:rPr lang="es" sz="1500" u="sng"/>
              <a:t>underscore</a:t>
            </a:r>
            <a:r>
              <a:rPr lang="es" sz="1500"/>
              <a:t> maximum of each age range, and we add the difference of each age with respect to the baseline (the ethnicity that has the maximum frequency) per each range.</a:t>
            </a:r>
            <a:endParaRPr sz="1500"/>
          </a:p>
          <a:p>
            <a:pPr indent="0" lvl="0" marL="0" rtl="0" algn="l">
              <a:spcBef>
                <a:spcPts val="360"/>
              </a:spcBef>
              <a:spcAft>
                <a:spcPts val="0"/>
              </a:spcAft>
              <a:buNone/>
            </a:pPr>
            <a:r>
              <a:rPr lang="es" sz="1500"/>
              <a:t>We also mark in </a:t>
            </a:r>
            <a:r>
              <a:rPr lang="es" sz="1500">
                <a:highlight>
                  <a:srgbClr val="FFFF00"/>
                </a:highlight>
              </a:rPr>
              <a:t>yellow</a:t>
            </a:r>
            <a:r>
              <a:rPr lang="es" sz="1500"/>
              <a:t> those cases where there is NO representation.</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100"/>
          </a:p>
          <a:p>
            <a:pPr indent="0" lvl="0" marL="0" rtl="0" algn="l">
              <a:spcBef>
                <a:spcPts val="360"/>
              </a:spcBef>
              <a:spcAft>
                <a:spcPts val="0"/>
              </a:spcAft>
              <a:buNone/>
            </a:pPr>
            <a:br>
              <a:rPr lang="es" sz="1100"/>
            </a:br>
            <a:r>
              <a:rPr lang="es" sz="1500"/>
              <a:t>Furthermore,</a:t>
            </a:r>
            <a:r>
              <a:rPr lang="es" sz="1500"/>
              <a:t> by the observed differences we can see dangerous levels for the same age ranges of African-Americans, and for both ethnicities on [14-18] years.</a:t>
            </a:r>
            <a:endParaRPr sz="1500"/>
          </a:p>
          <a:p>
            <a:pPr indent="0" lvl="0" marL="0" rtl="0" algn="l">
              <a:spcBef>
                <a:spcPts val="0"/>
              </a:spcBef>
              <a:spcAft>
                <a:spcPts val="0"/>
              </a:spcAft>
              <a:buNone/>
            </a:pPr>
            <a:r>
              <a:t/>
            </a:r>
            <a:endParaRPr sz="1500"/>
          </a:p>
          <a:p>
            <a:pPr indent="0" lvl="0" marL="0" rtl="0" algn="l">
              <a:spcBef>
                <a:spcPts val="360"/>
              </a:spcBef>
              <a:spcAft>
                <a:spcPts val="0"/>
              </a:spcAft>
              <a:buNone/>
            </a:pPr>
            <a:r>
              <a:t/>
            </a:r>
            <a:endParaRPr sz="1500"/>
          </a:p>
        </p:txBody>
      </p:sp>
      <p:graphicFrame>
        <p:nvGraphicFramePr>
          <p:cNvPr id="427" name="Google Shape;427;p42"/>
          <p:cNvGraphicFramePr/>
          <p:nvPr/>
        </p:nvGraphicFramePr>
        <p:xfrm>
          <a:off x="219700" y="1558775"/>
          <a:ext cx="3000000" cy="3000000"/>
        </p:xfrm>
        <a:graphic>
          <a:graphicData uri="http://schemas.openxmlformats.org/drawingml/2006/table">
            <a:tbl>
              <a:tblPr>
                <a:noFill/>
                <a:tableStyleId>{FEAEBDB7-A543-47C1-A0C0-7610DD7D981F}</a:tableStyleId>
              </a:tblPr>
              <a:tblGrid>
                <a:gridCol w="1074275"/>
                <a:gridCol w="1074275"/>
                <a:gridCol w="1074275"/>
                <a:gridCol w="1125625"/>
                <a:gridCol w="1125600"/>
                <a:gridCol w="1125600"/>
                <a:gridCol w="1043475"/>
                <a:gridCol w="1084525"/>
              </a:tblGrid>
              <a:tr h="381000">
                <a:tc>
                  <a:txBody>
                    <a:bodyPr/>
                    <a:lstStyle/>
                    <a:p>
                      <a:pPr indent="0" lvl="0" marL="0" rtl="0" algn="l">
                        <a:spcBef>
                          <a:spcPts val="0"/>
                        </a:spcBef>
                        <a:spcAft>
                          <a:spcPts val="0"/>
                        </a:spcAft>
                        <a:buNone/>
                      </a:pPr>
                      <a:r>
                        <a:rPr lang="es"/>
                        <a:t>Ethn.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a:solidFill>
                            <a:schemeClr val="dk1"/>
                          </a:solidFill>
                        </a:rPr>
                        <a:t>7–13</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14–18</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19–24</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25–32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33–45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46–60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Clr>
                          <a:schemeClr val="dk1"/>
                        </a:buClr>
                        <a:buSzPts val="1100"/>
                        <a:buFont typeface="Arial"/>
                        <a:buNone/>
                      </a:pPr>
                      <a:r>
                        <a:rPr lang="es">
                          <a:solidFill>
                            <a:schemeClr val="dk1"/>
                          </a:solidFill>
                        </a:rPr>
                        <a:t>61+</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r>
              <a:tr h="381000">
                <a:tc>
                  <a:txBody>
                    <a:bodyPr/>
                    <a:lstStyle/>
                    <a:p>
                      <a:pPr indent="0" lvl="0" marL="0" rtl="0" algn="l">
                        <a:spcBef>
                          <a:spcPts val="0"/>
                        </a:spcBef>
                        <a:spcAft>
                          <a:spcPts val="0"/>
                        </a:spcAft>
                        <a:buNone/>
                      </a:pPr>
                      <a:r>
                        <a:rPr lang="es"/>
                        <a:t>Caucasian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None/>
                      </a:pPr>
                      <a:r>
                        <a:rPr lang="es" u="sng">
                          <a:solidFill>
                            <a:schemeClr val="dk1"/>
                          </a:solidFill>
                        </a:rPr>
                        <a:t>14</a:t>
                      </a:r>
                      <a:r>
                        <a:rPr lang="es">
                          <a:solidFill>
                            <a:srgbClr val="888888"/>
                          </a:solidFill>
                        </a:rPr>
                        <a:t>    (+0%)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228</a:t>
                      </a:r>
                      <a:r>
                        <a:rPr lang="es">
                          <a:solidFill>
                            <a:srgbClr val="888888"/>
                          </a:solidFill>
                        </a:rPr>
                        <a:t>  (+0%)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1885</a:t>
                      </a:r>
                      <a:r>
                        <a:rPr lang="es">
                          <a:solidFill>
                            <a:srgbClr val="888888"/>
                          </a:solidFill>
                        </a:rPr>
                        <a:t> (+0%)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4201</a:t>
                      </a:r>
                      <a:r>
                        <a:rPr lang="es">
                          <a:solidFill>
                            <a:srgbClr val="888888"/>
                          </a:solidFill>
                        </a:rPr>
                        <a:t> (+0%)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1854</a:t>
                      </a:r>
                      <a:r>
                        <a:rPr lang="es">
                          <a:solidFill>
                            <a:srgbClr val="888888"/>
                          </a:solidFill>
                        </a:rPr>
                        <a:t> (+0%)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328</a:t>
                      </a:r>
                      <a:r>
                        <a:rPr lang="es">
                          <a:solidFill>
                            <a:srgbClr val="888888"/>
                          </a:solidFill>
                        </a:rPr>
                        <a:t> (+0%)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80</a:t>
                      </a:r>
                      <a:r>
                        <a:rPr lang="es">
                          <a:solidFill>
                            <a:srgbClr val="888888"/>
                          </a:solidFill>
                        </a:rPr>
                        <a:t>    (+0%)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t>African-A.</a:t>
                      </a:r>
                      <a:endParaRPr/>
                    </a:p>
                  </a:txBody>
                  <a:tcPr marT="91425" marB="91425" marR="91425" marL="91425">
                    <a:lnT cap="flat" cmpd="sng" w="9525">
                      <a:solidFill>
                        <a:srgbClr val="9E9E9E"/>
                      </a:solidFill>
                      <a:prstDash val="solid"/>
                      <a:round/>
                      <a:headEnd len="sm" w="sm" type="none"/>
                      <a:tailEnd len="sm" w="sm" type="none"/>
                    </a:lnT>
                    <a:solidFill>
                      <a:srgbClr val="D9D2E9">
                        <a:alpha val="60780"/>
                      </a:srgbClr>
                    </a:solidFill>
                  </a:tcPr>
                </a:tc>
                <a:tc>
                  <a:txBody>
                    <a:bodyPr/>
                    <a:lstStyle/>
                    <a:p>
                      <a:pPr indent="0" lvl="0" marL="0" rtl="0" algn="l">
                        <a:spcBef>
                          <a:spcPts val="0"/>
                        </a:spcBef>
                        <a:spcAft>
                          <a:spcPts val="0"/>
                        </a:spcAft>
                        <a:buNone/>
                      </a:pPr>
                      <a:r>
                        <a:rPr lang="es">
                          <a:solidFill>
                            <a:schemeClr val="dk1"/>
                          </a:solidFill>
                        </a:rPr>
                        <a:t>5</a:t>
                      </a:r>
                      <a:r>
                        <a:rPr lang="es">
                          <a:solidFill>
                            <a:srgbClr val="888888"/>
                          </a:solidFill>
                        </a:rPr>
                        <a:t>     (-64%)</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11</a:t>
                      </a:r>
                      <a:r>
                        <a:rPr lang="es">
                          <a:solidFill>
                            <a:srgbClr val="888888"/>
                          </a:solidFill>
                        </a:rPr>
                        <a:t>   (-95%)</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112</a:t>
                      </a:r>
                      <a:r>
                        <a:rPr lang="es">
                          <a:solidFill>
                            <a:srgbClr val="888888"/>
                          </a:solidFill>
                        </a:rPr>
                        <a:t>  (-94%)</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563</a:t>
                      </a:r>
                      <a:r>
                        <a:rPr lang="es">
                          <a:solidFill>
                            <a:srgbClr val="888888"/>
                          </a:solidFill>
                        </a:rPr>
                        <a:t>  (-87%)</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345</a:t>
                      </a:r>
                      <a:r>
                        <a:rPr lang="es">
                          <a:solidFill>
                            <a:srgbClr val="888888"/>
                          </a:solidFill>
                        </a:rPr>
                        <a:t>  (-81%)</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33</a:t>
                      </a:r>
                      <a:r>
                        <a:rPr lang="es">
                          <a:solidFill>
                            <a:srgbClr val="888888"/>
                          </a:solidFill>
                        </a:rPr>
                        <a:t>  (-90%)</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5</a:t>
                      </a:r>
                      <a:r>
                        <a:rPr lang="es">
                          <a:solidFill>
                            <a:srgbClr val="888888"/>
                          </a:solidFill>
                        </a:rPr>
                        <a:t>     (-94%)</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r>
              <a:tr h="100000">
                <a:tc>
                  <a:txBody>
                    <a:bodyPr/>
                    <a:lstStyle/>
                    <a:p>
                      <a:pPr indent="0" lvl="0" marL="0" rtl="0" algn="l">
                        <a:spcBef>
                          <a:spcPts val="0"/>
                        </a:spcBef>
                        <a:spcAft>
                          <a:spcPts val="0"/>
                        </a:spcAft>
                        <a:buNone/>
                      </a:pPr>
                      <a:r>
                        <a:rPr lang="es"/>
                        <a:t>Asian</a:t>
                      </a:r>
                      <a:endParaRPr/>
                    </a:p>
                  </a:txBody>
                  <a:tcPr marT="91425" marB="91425" marR="91425" marL="91425">
                    <a:solidFill>
                      <a:srgbClr val="D9D2E9">
                        <a:alpha val="60780"/>
                      </a:srgbClr>
                    </a:solidFill>
                  </a:tcPr>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888888"/>
                          </a:solidFill>
                        </a:rPr>
                        <a:t>   (-100%)</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rPr>
                        <a:t>15</a:t>
                      </a:r>
                      <a:r>
                        <a:rPr lang="es">
                          <a:solidFill>
                            <a:srgbClr val="888888"/>
                          </a:solidFill>
                        </a:rPr>
                        <a:t>   (-93%)</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rPr>
                        <a:t>72</a:t>
                      </a:r>
                      <a:r>
                        <a:rPr lang="es">
                          <a:solidFill>
                            <a:srgbClr val="888888"/>
                          </a:solidFill>
                        </a:rPr>
                        <a:t>    (-96%)</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rPr>
                        <a:t>189</a:t>
                      </a:r>
                      <a:r>
                        <a:rPr lang="es">
                          <a:solidFill>
                            <a:srgbClr val="888888"/>
                          </a:solidFill>
                        </a:rPr>
                        <a:t>  (-96%)</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rPr>
                        <a:t>60</a:t>
                      </a:r>
                      <a:r>
                        <a:rPr lang="es">
                          <a:solidFill>
                            <a:srgbClr val="888888"/>
                          </a:solidFill>
                        </a:rPr>
                        <a:t>    (-97%)</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888888"/>
                          </a:solidFill>
                        </a:rPr>
                        <a:t>  (-100%)</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888888"/>
                          </a:solidFill>
                        </a:rPr>
                        <a:t>   (-100%)</a:t>
                      </a:r>
                      <a:endParaRPr>
                        <a:solidFill>
                          <a:srgbClr val="888888"/>
                        </a:solidFill>
                      </a:endParaRPr>
                    </a:p>
                  </a:txBody>
                  <a:tcPr marT="91425" marB="91425" marR="91425" marL="91425"/>
                </a:tc>
              </a:tr>
            </a:tbl>
          </a:graphicData>
        </a:graphic>
      </p:graphicFrame>
      <p:sp>
        <p:nvSpPr>
          <p:cNvPr id="428" name="Google Shape;428;p42"/>
          <p:cNvSpPr/>
          <p:nvPr/>
        </p:nvSpPr>
        <p:spPr>
          <a:xfrm>
            <a:off x="266925" y="3377675"/>
            <a:ext cx="8594100" cy="4311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We can see how we don’t have </a:t>
            </a:r>
            <a:r>
              <a:rPr b="1" lang="es">
                <a:solidFill>
                  <a:srgbClr val="FF0000"/>
                </a:solidFill>
              </a:rPr>
              <a:t>any representation</a:t>
            </a:r>
            <a:r>
              <a:rPr lang="es"/>
              <a:t> for </a:t>
            </a:r>
            <a:r>
              <a:rPr b="1" lang="es"/>
              <a:t>Asian</a:t>
            </a:r>
            <a:r>
              <a:rPr lang="es"/>
              <a:t> subjects of ages </a:t>
            </a:r>
            <a:r>
              <a:rPr b="1" lang="es"/>
              <a:t>[7–13], [46–60] and 61+</a:t>
            </a:r>
            <a:r>
              <a:rPr lang="es"/>
              <a:t>.</a:t>
            </a:r>
            <a:endParaRPr/>
          </a:p>
        </p:txBody>
      </p:sp>
      <p:sp>
        <p:nvSpPr>
          <p:cNvPr id="429" name="Google Shape;429;p42"/>
          <p:cNvSpPr txBox="1"/>
          <p:nvPr/>
        </p:nvSpPr>
        <p:spPr>
          <a:xfrm rot="1060134">
            <a:off x="8353502" y="3033651"/>
            <a:ext cx="674100" cy="8726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400">
                <a:solidFill>
                  <a:schemeClr val="dk1"/>
                </a:solidFill>
              </a:rPr>
              <a:t>❗️</a:t>
            </a:r>
            <a:endParaRPr sz="6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Different sets statistics</a:t>
            </a:r>
            <a:endParaRPr/>
          </a:p>
        </p:txBody>
      </p:sp>
      <p:sp>
        <p:nvSpPr>
          <p:cNvPr id="435" name="Google Shape;435;p43"/>
          <p:cNvSpPr txBox="1"/>
          <p:nvPr>
            <p:ph idx="1" type="body"/>
          </p:nvPr>
        </p:nvSpPr>
        <p:spPr>
          <a:xfrm>
            <a:off x="330200" y="628525"/>
            <a:ext cx="8483700" cy="4133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p:txBody>
      </p:sp>
      <p:graphicFrame>
        <p:nvGraphicFramePr>
          <p:cNvPr id="436" name="Google Shape;436;p43"/>
          <p:cNvGraphicFramePr/>
          <p:nvPr/>
        </p:nvGraphicFramePr>
        <p:xfrm>
          <a:off x="128700" y="723500"/>
          <a:ext cx="3000000" cy="3000000"/>
        </p:xfrm>
        <a:graphic>
          <a:graphicData uri="http://schemas.openxmlformats.org/drawingml/2006/table">
            <a:tbl>
              <a:tblPr>
                <a:noFill/>
                <a:tableStyleId>{FEAEBDB7-A543-47C1-A0C0-7610DD7D981F}</a:tableStyleId>
              </a:tblPr>
              <a:tblGrid>
                <a:gridCol w="382850"/>
                <a:gridCol w="1088875"/>
                <a:gridCol w="997700"/>
                <a:gridCol w="1018175"/>
                <a:gridCol w="1147550"/>
                <a:gridCol w="1127000"/>
                <a:gridCol w="1127000"/>
                <a:gridCol w="1030975"/>
                <a:gridCol w="966575"/>
              </a:tblGrid>
              <a:tr h="381000">
                <a:tc gridSpan="2">
                  <a:txBody>
                    <a:bodyPr/>
                    <a:lstStyle/>
                    <a:p>
                      <a:pPr indent="0" lvl="0" marL="0" rtl="0" algn="l">
                        <a:spcBef>
                          <a:spcPts val="0"/>
                        </a:spcBef>
                        <a:spcAft>
                          <a:spcPts val="0"/>
                        </a:spcAft>
                        <a:buNone/>
                      </a:pPr>
                      <a:r>
                        <a:rPr lang="es"/>
                        <a:t>Gender / Ethn.</a:t>
                      </a:r>
                      <a:endParaRPr/>
                    </a:p>
                  </a:txBody>
                  <a:tcPr marT="91425" marB="91425" marR="91425" marL="91425">
                    <a:lnB cap="flat" cmpd="sng" w="9525">
                      <a:solidFill>
                        <a:srgbClr val="9E9E9E"/>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lang="es">
                          <a:solidFill>
                            <a:schemeClr val="dk1"/>
                          </a:solidFill>
                        </a:rPr>
                        <a:t>7–13</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14–18</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19–24</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25–32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33–45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46–60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61+</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r>
              <a:tr h="381000">
                <a:tc rowSpan="3">
                  <a:txBody>
                    <a:bodyPr/>
                    <a:lstStyle/>
                    <a:p>
                      <a:pPr indent="0" lvl="0" marL="0" rtl="0" algn="ctr">
                        <a:spcBef>
                          <a:spcPts val="0"/>
                        </a:spcBef>
                        <a:spcAft>
                          <a:spcPts val="0"/>
                        </a:spcAft>
                        <a:buNone/>
                      </a:pPr>
                      <a:r>
                        <a:rPr lang="es"/>
                        <a:t>F</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s"/>
                        <a:t>Caucasian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None/>
                      </a:pPr>
                      <a:r>
                        <a:rPr lang="es" u="sng">
                          <a:solidFill>
                            <a:schemeClr val="dk1"/>
                          </a:solidFill>
                        </a:rPr>
                        <a:t>8</a:t>
                      </a:r>
                      <a:r>
                        <a:rPr lang="es">
                          <a:solidFill>
                            <a:schemeClr val="dk1"/>
                          </a:solidFill>
                        </a:rPr>
                        <a:t>    </a:t>
                      </a:r>
                      <a:r>
                        <a:rPr lang="es">
                          <a:solidFill>
                            <a:srgbClr val="999999"/>
                          </a:solidFill>
                        </a:rPr>
                        <a:t>(+0%)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72</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919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2378</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929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149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29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s"/>
                        <a:t>African-A.</a:t>
                      </a:r>
                      <a:endParaRPr/>
                    </a:p>
                  </a:txBody>
                  <a:tcPr marT="91425" marB="91425" marR="91425" marL="91425">
                    <a:lnT cap="flat" cmpd="sng" w="9525">
                      <a:solidFill>
                        <a:srgbClr val="9E9E9E"/>
                      </a:solidFill>
                      <a:prstDash val="solid"/>
                      <a:round/>
                      <a:headEnd len="sm" w="sm" type="none"/>
                      <a:tailEnd len="sm" w="sm" type="none"/>
                    </a:lnT>
                    <a:solidFill>
                      <a:srgbClr val="D9D2E9">
                        <a:alpha val="60780"/>
                      </a:srgbClr>
                    </a:solidFill>
                  </a:tcPr>
                </a:tc>
                <a:tc>
                  <a:txBody>
                    <a:bodyPr/>
                    <a:lstStyle/>
                    <a:p>
                      <a:pPr indent="0" lvl="0" marL="0" rtl="0" algn="l">
                        <a:spcBef>
                          <a:spcPts val="0"/>
                        </a:spcBef>
                        <a:spcAft>
                          <a:spcPts val="0"/>
                        </a:spcAft>
                        <a:buNone/>
                      </a:pPr>
                      <a:r>
                        <a:rPr lang="es">
                          <a:solidFill>
                            <a:schemeClr val="dk1"/>
                          </a:solidFill>
                        </a:rPr>
                        <a:t>4</a:t>
                      </a:r>
                      <a:r>
                        <a:rPr lang="es">
                          <a:solidFill>
                            <a:srgbClr val="999999"/>
                          </a:solidFill>
                        </a:rPr>
                        <a:t>   (-50%)</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7</a:t>
                      </a:r>
                      <a:r>
                        <a:rPr lang="es">
                          <a:solidFill>
                            <a:srgbClr val="999999"/>
                          </a:solidFill>
                        </a:rPr>
                        <a:t>    (-90%)</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69</a:t>
                      </a:r>
                      <a:r>
                        <a:rPr lang="es">
                          <a:solidFill>
                            <a:srgbClr val="999999"/>
                          </a:solidFill>
                        </a:rPr>
                        <a:t>    (-92%)</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390</a:t>
                      </a:r>
                      <a:r>
                        <a:rPr lang="es">
                          <a:solidFill>
                            <a:srgbClr val="999999"/>
                          </a:solidFill>
                        </a:rPr>
                        <a:t>  (-84%)</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244</a:t>
                      </a:r>
                      <a:r>
                        <a:rPr lang="es">
                          <a:solidFill>
                            <a:srgbClr val="999999"/>
                          </a:solidFill>
                        </a:rPr>
                        <a:t>  (-74%)</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19</a:t>
                      </a:r>
                      <a:r>
                        <a:rPr lang="es">
                          <a:solidFill>
                            <a:srgbClr val="999999"/>
                          </a:solidFill>
                        </a:rPr>
                        <a:t>  (-87%)</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r>
              <a:tr h="100000">
                <a:tc vMerge="1"/>
                <a:tc>
                  <a:txBody>
                    <a:bodyPr/>
                    <a:lstStyle/>
                    <a:p>
                      <a:pPr indent="0" lvl="0" marL="0" rtl="0" algn="l">
                        <a:spcBef>
                          <a:spcPts val="0"/>
                        </a:spcBef>
                        <a:spcAft>
                          <a:spcPts val="0"/>
                        </a:spcAft>
                        <a:buNone/>
                      </a:pPr>
                      <a:r>
                        <a:rPr lang="es"/>
                        <a:t>Asian</a:t>
                      </a:r>
                      <a:endParaRPr/>
                    </a:p>
                  </a:txBody>
                  <a:tcPr marT="91425" marB="91425" marR="91425" marL="91425">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Clr>
                          <a:schemeClr val="dk1"/>
                        </a:buClr>
                        <a:buSzPts val="1100"/>
                        <a:buFont typeface="Arial"/>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6</a:t>
                      </a:r>
                      <a:r>
                        <a:rPr lang="es">
                          <a:solidFill>
                            <a:srgbClr val="999999"/>
                          </a:solidFill>
                        </a:rPr>
                        <a:t>    (-92%)</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49</a:t>
                      </a:r>
                      <a:r>
                        <a:rPr lang="es">
                          <a:solidFill>
                            <a:srgbClr val="999999"/>
                          </a:solidFill>
                        </a:rPr>
                        <a:t>    (-95%)</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134</a:t>
                      </a:r>
                      <a:r>
                        <a:rPr lang="es">
                          <a:solidFill>
                            <a:srgbClr val="999999"/>
                          </a:solidFill>
                        </a:rPr>
                        <a:t>  (-94%)</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50</a:t>
                      </a:r>
                      <a:r>
                        <a:rPr lang="es">
                          <a:solidFill>
                            <a:srgbClr val="999999"/>
                          </a:solidFill>
                        </a:rPr>
                        <a:t>    (-95%)</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r>
              <a:tr h="100000">
                <a:tc rowSpan="3">
                  <a:txBody>
                    <a:bodyPr/>
                    <a:lstStyle/>
                    <a:p>
                      <a:pPr indent="0" lvl="0" marL="0" rtl="0" algn="ctr">
                        <a:spcBef>
                          <a:spcPts val="0"/>
                        </a:spcBef>
                        <a:spcAft>
                          <a:spcPts val="0"/>
                        </a:spcAft>
                        <a:buNone/>
                      </a:pPr>
                      <a:r>
                        <a:rPr lang="es"/>
                        <a:t>M</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s"/>
                        <a:t>Caucasian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None/>
                      </a:pPr>
                      <a:r>
                        <a:rPr lang="es" u="sng">
                          <a:solidFill>
                            <a:schemeClr val="dk1"/>
                          </a:solidFill>
                        </a:rPr>
                        <a:t>6</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156</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966</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1823</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925</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179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51</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vMerge="1"/>
                <a:tc>
                  <a:txBody>
                    <a:bodyPr/>
                    <a:lstStyle/>
                    <a:p>
                      <a:pPr indent="0" lvl="0" marL="0" rtl="0" algn="l">
                        <a:spcBef>
                          <a:spcPts val="0"/>
                        </a:spcBef>
                        <a:spcAft>
                          <a:spcPts val="0"/>
                        </a:spcAft>
                        <a:buNone/>
                      </a:pPr>
                      <a:r>
                        <a:rPr lang="es"/>
                        <a:t>African-A.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None/>
                      </a:pPr>
                      <a:r>
                        <a:rPr lang="es">
                          <a:solidFill>
                            <a:schemeClr val="dk1"/>
                          </a:solidFill>
                        </a:rPr>
                        <a:t>1</a:t>
                      </a:r>
                      <a:r>
                        <a:rPr lang="es">
                          <a:solidFill>
                            <a:srgbClr val="999999"/>
                          </a:solidFill>
                        </a:rPr>
                        <a:t>   (-83%)</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4</a:t>
                      </a:r>
                      <a:r>
                        <a:rPr lang="es">
                          <a:solidFill>
                            <a:srgbClr val="999999"/>
                          </a:solidFill>
                        </a:rPr>
                        <a:t>    (-97%)</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43</a:t>
                      </a:r>
                      <a:r>
                        <a:rPr lang="es">
                          <a:solidFill>
                            <a:srgbClr val="999999"/>
                          </a:solidFill>
                        </a:rPr>
                        <a:t>    (-96%)</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173</a:t>
                      </a:r>
                      <a:r>
                        <a:rPr lang="es">
                          <a:solidFill>
                            <a:srgbClr val="999999"/>
                          </a:solidFill>
                        </a:rPr>
                        <a:t>  (-91%)</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101</a:t>
                      </a:r>
                      <a:r>
                        <a:rPr lang="es">
                          <a:solidFill>
                            <a:srgbClr val="999999"/>
                          </a:solidFill>
                        </a:rPr>
                        <a:t>  (-89%)</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14</a:t>
                      </a:r>
                      <a:r>
                        <a:rPr lang="es">
                          <a:solidFill>
                            <a:srgbClr val="999999"/>
                          </a:solidFill>
                        </a:rPr>
                        <a:t>  (-92%)</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5</a:t>
                      </a:r>
                      <a:r>
                        <a:rPr lang="es">
                          <a:solidFill>
                            <a:srgbClr val="999999"/>
                          </a:solidFill>
                        </a:rPr>
                        <a:t>   (-90%)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vMerge="1"/>
                <a:tc>
                  <a:txBody>
                    <a:bodyPr/>
                    <a:lstStyle/>
                    <a:p>
                      <a:pPr indent="0" lvl="0" marL="0" rtl="0" algn="l">
                        <a:spcBef>
                          <a:spcPts val="0"/>
                        </a:spcBef>
                        <a:spcAft>
                          <a:spcPts val="0"/>
                        </a:spcAft>
                        <a:buNone/>
                      </a:pPr>
                      <a:r>
                        <a:rPr lang="es"/>
                        <a:t>Asian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Clr>
                          <a:schemeClr val="dk1"/>
                        </a:buClr>
                        <a:buSzPts val="1100"/>
                        <a:buFont typeface="Arial"/>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9</a:t>
                      </a:r>
                      <a:r>
                        <a:rPr lang="es">
                          <a:solidFill>
                            <a:srgbClr val="999999"/>
                          </a:solidFill>
                        </a:rPr>
                        <a:t>    (-94%)</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23</a:t>
                      </a:r>
                      <a:r>
                        <a:rPr lang="es">
                          <a:solidFill>
                            <a:srgbClr val="999999"/>
                          </a:solidFill>
                        </a:rPr>
                        <a:t>    (-98%)</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55</a:t>
                      </a:r>
                      <a:r>
                        <a:rPr lang="es">
                          <a:solidFill>
                            <a:srgbClr val="999999"/>
                          </a:solidFill>
                        </a:rPr>
                        <a:t>    (-97%)</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10</a:t>
                      </a:r>
                      <a:r>
                        <a:rPr lang="es">
                          <a:solidFill>
                            <a:srgbClr val="999999"/>
                          </a:solidFill>
                        </a:rPr>
                        <a:t>    (-99%)</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37" name="Google Shape;437;p43"/>
          <p:cNvSpPr/>
          <p:nvPr/>
        </p:nvSpPr>
        <p:spPr>
          <a:xfrm>
            <a:off x="184725" y="4322200"/>
            <a:ext cx="8676300" cy="4311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Asian</a:t>
            </a:r>
            <a:r>
              <a:rPr lang="es"/>
              <a:t> is the </a:t>
            </a:r>
            <a:r>
              <a:rPr lang="es">
                <a:solidFill>
                  <a:srgbClr val="FF0000"/>
                </a:solidFill>
              </a:rPr>
              <a:t>worst ethnicity in terms of representation</a:t>
            </a:r>
            <a:r>
              <a:rPr lang="es"/>
              <a:t>, and </a:t>
            </a:r>
            <a:r>
              <a:rPr b="1" lang="es"/>
              <a:t>Male</a:t>
            </a:r>
            <a:r>
              <a:rPr lang="es"/>
              <a:t> is </a:t>
            </a:r>
            <a:r>
              <a:rPr lang="es">
                <a:solidFill>
                  <a:srgbClr val="FF0000"/>
                </a:solidFill>
              </a:rPr>
              <a:t>worse represented</a:t>
            </a:r>
            <a:r>
              <a:rPr lang="es"/>
              <a:t> than </a:t>
            </a:r>
            <a:r>
              <a:rPr b="1" lang="es"/>
              <a:t>Female</a:t>
            </a:r>
            <a:r>
              <a:rPr lang="es"/>
              <a:t> also.</a:t>
            </a:r>
            <a:endParaRPr/>
          </a:p>
        </p:txBody>
      </p:sp>
      <p:sp>
        <p:nvSpPr>
          <p:cNvPr id="438" name="Google Shape;438;p43"/>
          <p:cNvSpPr txBox="1"/>
          <p:nvPr/>
        </p:nvSpPr>
        <p:spPr>
          <a:xfrm rot="1060134">
            <a:off x="8505902" y="3978176"/>
            <a:ext cx="674100" cy="8726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400">
                <a:solidFill>
                  <a:schemeClr val="dk1"/>
                </a:solidFill>
              </a:rPr>
              <a:t>❗️</a:t>
            </a:r>
            <a:endParaRPr sz="6400">
              <a:solidFill>
                <a:schemeClr val="dk1"/>
              </a:solidFill>
            </a:endParaRPr>
          </a:p>
        </p:txBody>
      </p:sp>
      <p:sp>
        <p:nvSpPr>
          <p:cNvPr id="439" name="Google Shape;439;p43"/>
          <p:cNvSpPr/>
          <p:nvPr/>
        </p:nvSpPr>
        <p:spPr>
          <a:xfrm>
            <a:off x="184800" y="3711775"/>
            <a:ext cx="8676300" cy="4311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We can see how </a:t>
            </a:r>
            <a:r>
              <a:rPr b="1" lang="es"/>
              <a:t>African-A</a:t>
            </a:r>
            <a:r>
              <a:rPr lang="es"/>
              <a:t> is </a:t>
            </a:r>
            <a:r>
              <a:rPr lang="es">
                <a:solidFill>
                  <a:srgbClr val="FF0000"/>
                </a:solidFill>
              </a:rPr>
              <a:t>under-represented</a:t>
            </a:r>
            <a:r>
              <a:rPr lang="es"/>
              <a:t>, and within them </a:t>
            </a:r>
            <a:r>
              <a:rPr b="1" lang="es"/>
              <a:t>Male</a:t>
            </a:r>
            <a:r>
              <a:rPr lang="es"/>
              <a:t> is </a:t>
            </a:r>
            <a:r>
              <a:rPr lang="es">
                <a:solidFill>
                  <a:srgbClr val="FF0000"/>
                </a:solidFill>
              </a:rPr>
              <a:t>worse represented</a:t>
            </a:r>
            <a:r>
              <a:rPr lang="es"/>
              <a:t> than </a:t>
            </a:r>
            <a:r>
              <a:rPr b="1" lang="es"/>
              <a:t>Female</a:t>
            </a:r>
            <a:r>
              <a:rPr lang="es"/>
              <a:t>.</a:t>
            </a:r>
            <a:endParaRPr/>
          </a:p>
        </p:txBody>
      </p:sp>
      <p:sp>
        <p:nvSpPr>
          <p:cNvPr id="440" name="Google Shape;440;p43"/>
          <p:cNvSpPr txBox="1"/>
          <p:nvPr/>
        </p:nvSpPr>
        <p:spPr>
          <a:xfrm rot="1060134">
            <a:off x="8423777" y="3367751"/>
            <a:ext cx="674100" cy="8726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400">
                <a:solidFill>
                  <a:schemeClr val="dk1"/>
                </a:solidFill>
              </a:rPr>
              <a:t>❗️</a:t>
            </a:r>
            <a:endParaRPr sz="6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Index</a:t>
            </a:r>
            <a:endParaRPr/>
          </a:p>
        </p:txBody>
      </p:sp>
      <p:sp>
        <p:nvSpPr>
          <p:cNvPr id="135" name="Google Shape;135;p26"/>
          <p:cNvSpPr txBox="1"/>
          <p:nvPr>
            <p:ph idx="1" type="body"/>
          </p:nvPr>
        </p:nvSpPr>
        <p:spPr>
          <a:xfrm>
            <a:off x="330200" y="781050"/>
            <a:ext cx="8483700" cy="3981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rgbClr val="287D7D"/>
              </a:buClr>
              <a:buSzPts val="1800"/>
              <a:buAutoNum type="arabicPeriod"/>
            </a:pPr>
            <a:r>
              <a:rPr b="1" lang="es">
                <a:solidFill>
                  <a:srgbClr val="287D7D"/>
                </a:solidFill>
              </a:rPr>
              <a:t>Summary of previous weeks.</a:t>
            </a:r>
            <a:endParaRPr b="1">
              <a:solidFill>
                <a:srgbClr val="287D7D"/>
              </a:solidFill>
            </a:endParaRPr>
          </a:p>
          <a:p>
            <a:pPr indent="-342900" lvl="0" marL="457200" rtl="0" algn="l">
              <a:spcBef>
                <a:spcPts val="0"/>
              </a:spcBef>
              <a:spcAft>
                <a:spcPts val="0"/>
              </a:spcAft>
              <a:buClr>
                <a:srgbClr val="287D7D"/>
              </a:buClr>
              <a:buSzPts val="1800"/>
              <a:buAutoNum type="arabicPeriod"/>
            </a:pPr>
            <a:r>
              <a:rPr lang="es">
                <a:solidFill>
                  <a:srgbClr val="287D7D"/>
                </a:solidFill>
              </a:rPr>
              <a:t>Week 6: Multimodal Human Analysis</a:t>
            </a:r>
            <a:endParaRPr>
              <a:solidFill>
                <a:srgbClr val="287D7D"/>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Different sets statistics</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classifier with image only and evaluate</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train strategy</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test strategy</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strategy to represent acoustic data</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Define a strategy to represent text data</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Multimodal model</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Ablation study</a:t>
            </a:r>
            <a:endParaRPr sz="2200">
              <a:solidFill>
                <a:schemeClr val="accent2"/>
              </a:solidFill>
            </a:endParaRPr>
          </a:p>
          <a:p>
            <a:pPr indent="-342900" lvl="2" marL="1371600" rtl="0" algn="l">
              <a:spcBef>
                <a:spcPts val="0"/>
              </a:spcBef>
              <a:spcAft>
                <a:spcPts val="0"/>
              </a:spcAft>
              <a:buClr>
                <a:schemeClr val="accent2"/>
              </a:buClr>
              <a:buSzPts val="1800"/>
              <a:buAutoNum type="alphaLcPeriod"/>
            </a:pPr>
            <a:r>
              <a:rPr lang="es" sz="2200">
                <a:solidFill>
                  <a:schemeClr val="accent2"/>
                </a:solidFill>
              </a:rPr>
              <a:t>Conclusions</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4"/>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b. Train a classifier with image only and evaluate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b. Image only classifier</a:t>
            </a:r>
            <a:endParaRPr/>
          </a:p>
        </p:txBody>
      </p:sp>
      <p:sp>
        <p:nvSpPr>
          <p:cNvPr id="451" name="Google Shape;451;p45"/>
          <p:cNvSpPr txBox="1"/>
          <p:nvPr/>
        </p:nvSpPr>
        <p:spPr>
          <a:xfrm>
            <a:off x="371375" y="628513"/>
            <a:ext cx="4125300" cy="40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dk1"/>
                </a:solidFill>
              </a:rPr>
              <a:t>MODEL OVERVIEW</a:t>
            </a:r>
            <a:endParaRPr u="sng">
              <a:solidFill>
                <a:schemeClr val="dk1"/>
              </a:solidFill>
            </a:endParaRPr>
          </a:p>
          <a:p>
            <a:pPr indent="0" lvl="0" marL="0" rtl="0" algn="just">
              <a:spcBef>
                <a:spcPts val="1000"/>
              </a:spcBef>
              <a:spcAft>
                <a:spcPts val="0"/>
              </a:spcAft>
              <a:buNone/>
            </a:pPr>
            <a:r>
              <a:rPr lang="es">
                <a:solidFill>
                  <a:schemeClr val="dk1"/>
                </a:solidFill>
              </a:rPr>
              <a:t>We have used the `</a:t>
            </a:r>
            <a:r>
              <a:rPr lang="es">
                <a:solidFill>
                  <a:schemeClr val="dk1"/>
                </a:solidFill>
                <a:latin typeface="Consolas"/>
                <a:ea typeface="Consolas"/>
                <a:cs typeface="Consolas"/>
                <a:sym typeface="Consolas"/>
              </a:rPr>
              <a:t>baseline Inception Resnet V1</a:t>
            </a:r>
            <a:r>
              <a:rPr lang="es">
                <a:solidFill>
                  <a:schemeClr val="dk1"/>
                </a:solidFill>
              </a:rPr>
              <a:t>` model given to us to do this task. The model uses pre-trained weights for the large-scale face recognition </a:t>
            </a:r>
            <a:r>
              <a:rPr lang="es" u="sng">
                <a:solidFill>
                  <a:srgbClr val="3C78D8"/>
                </a:solidFill>
                <a:hlinkClick r:id="rId3">
                  <a:extLst>
                    <a:ext uri="{A12FA001-AC4F-418D-AE19-62706E023703}">
                      <ahyp:hlinkClr val="tx"/>
                    </a:ext>
                  </a:extLst>
                </a:hlinkClick>
              </a:rPr>
              <a:t>VGGFace2</a:t>
            </a:r>
            <a:r>
              <a:rPr lang="es">
                <a:solidFill>
                  <a:schemeClr val="dk1"/>
                </a:solidFill>
              </a:rPr>
              <a:t> dataset containing +3.3 million samples.</a:t>
            </a:r>
            <a:endParaRPr>
              <a:solidFill>
                <a:schemeClr val="dk1"/>
              </a:solidFill>
            </a:endParaRPr>
          </a:p>
          <a:p>
            <a:pPr indent="0" lvl="0" marL="0" rtl="0" algn="just">
              <a:spcBef>
                <a:spcPts val="1000"/>
              </a:spcBef>
              <a:spcAft>
                <a:spcPts val="0"/>
              </a:spcAft>
              <a:buNone/>
            </a:pPr>
            <a:r>
              <a:rPr lang="es">
                <a:solidFill>
                  <a:schemeClr val="dk1"/>
                </a:solidFill>
              </a:rPr>
              <a:t>As pre-processing, all images are resized to a common size of 224, then several data augmentations `</a:t>
            </a:r>
            <a:r>
              <a:rPr lang="es">
                <a:solidFill>
                  <a:schemeClr val="dk1"/>
                </a:solidFill>
                <a:latin typeface="Consolas"/>
                <a:ea typeface="Consolas"/>
                <a:cs typeface="Consolas"/>
                <a:sym typeface="Consolas"/>
              </a:rPr>
              <a:t>TrivialAugmentWide</a:t>
            </a:r>
            <a:r>
              <a:rPr lang="es">
                <a:solidFill>
                  <a:schemeClr val="dk1"/>
                </a:solidFill>
              </a:rPr>
              <a:t>` and a normalization step for each of the images.</a:t>
            </a:r>
            <a:endParaRPr>
              <a:solidFill>
                <a:schemeClr val="dk1"/>
              </a:solidFill>
            </a:endParaRPr>
          </a:p>
          <a:p>
            <a:pPr indent="0" lvl="0" marL="0" rtl="0" algn="just">
              <a:spcBef>
                <a:spcPts val="1000"/>
              </a:spcBef>
              <a:spcAft>
                <a:spcPts val="0"/>
              </a:spcAft>
              <a:buNone/>
            </a:pPr>
            <a:r>
              <a:rPr lang="es">
                <a:solidFill>
                  <a:schemeClr val="dk1"/>
                </a:solidFill>
              </a:rPr>
              <a:t>For training, the images are batched with a size of 256, and 300 </a:t>
            </a:r>
            <a:r>
              <a:rPr lang="es">
                <a:solidFill>
                  <a:schemeClr val="dk1"/>
                </a:solidFill>
              </a:rPr>
              <a:t>epochs</a:t>
            </a:r>
            <a:r>
              <a:rPr lang="es">
                <a:solidFill>
                  <a:schemeClr val="dk1"/>
                </a:solidFill>
              </a:rPr>
              <a:t> with an early stopping of 50.</a:t>
            </a:r>
            <a:endParaRPr>
              <a:solidFill>
                <a:schemeClr val="dk1"/>
              </a:solidFill>
            </a:endParaRPr>
          </a:p>
          <a:p>
            <a:pPr indent="0" lvl="0" marL="0" rtl="0" algn="just">
              <a:spcBef>
                <a:spcPts val="1000"/>
              </a:spcBef>
              <a:spcAft>
                <a:spcPts val="0"/>
              </a:spcAft>
              <a:buNone/>
            </a:pPr>
            <a:r>
              <a:rPr lang="es">
                <a:solidFill>
                  <a:schemeClr val="dk1"/>
                </a:solidFill>
              </a:rPr>
              <a:t>For the loss, Cross-Entropy func is used to compute the logits, which are then processed through a softmax function to yield the final age predictions.</a:t>
            </a:r>
            <a:endParaRPr>
              <a:solidFill>
                <a:schemeClr val="dk1"/>
              </a:solidFill>
            </a:endParaRPr>
          </a:p>
        </p:txBody>
      </p:sp>
      <p:pic>
        <p:nvPicPr>
          <p:cNvPr id="452" name="Google Shape;452;p45"/>
          <p:cNvPicPr preferRelativeResize="0"/>
          <p:nvPr/>
        </p:nvPicPr>
        <p:blipFill>
          <a:blip r:embed="rId4">
            <a:alphaModFix/>
          </a:blip>
          <a:stretch>
            <a:fillRect/>
          </a:stretch>
        </p:blipFill>
        <p:spPr>
          <a:xfrm>
            <a:off x="4712125" y="841850"/>
            <a:ext cx="4336449" cy="3812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b. Image only classifier</a:t>
            </a:r>
            <a:endParaRPr/>
          </a:p>
        </p:txBody>
      </p:sp>
      <p:pic>
        <p:nvPicPr>
          <p:cNvPr id="458" name="Google Shape;458;p46"/>
          <p:cNvPicPr preferRelativeResize="0"/>
          <p:nvPr/>
        </p:nvPicPr>
        <p:blipFill rotWithShape="1">
          <a:blip r:embed="rId3">
            <a:alphaModFix/>
          </a:blip>
          <a:srcRect b="3448" l="50604" r="7876" t="6518"/>
          <a:stretch/>
        </p:blipFill>
        <p:spPr>
          <a:xfrm>
            <a:off x="1805838" y="1222574"/>
            <a:ext cx="2666707" cy="2698349"/>
          </a:xfrm>
          <a:prstGeom prst="rect">
            <a:avLst/>
          </a:prstGeom>
          <a:noFill/>
          <a:ln>
            <a:noFill/>
          </a:ln>
        </p:spPr>
      </p:pic>
      <p:pic>
        <p:nvPicPr>
          <p:cNvPr id="459" name="Google Shape;459;p46"/>
          <p:cNvPicPr preferRelativeResize="0"/>
          <p:nvPr/>
        </p:nvPicPr>
        <p:blipFill rotWithShape="1">
          <a:blip r:embed="rId3">
            <a:alphaModFix/>
          </a:blip>
          <a:srcRect b="3748" l="7955" r="50523" t="7630"/>
          <a:stretch/>
        </p:blipFill>
        <p:spPr>
          <a:xfrm>
            <a:off x="4629212" y="1222574"/>
            <a:ext cx="2709049" cy="2698350"/>
          </a:xfrm>
          <a:prstGeom prst="rect">
            <a:avLst/>
          </a:prstGeom>
          <a:noFill/>
          <a:ln>
            <a:noFill/>
          </a:ln>
        </p:spPr>
      </p:pic>
      <p:sp>
        <p:nvSpPr>
          <p:cNvPr id="460" name="Google Shape;460;p46"/>
          <p:cNvSpPr/>
          <p:nvPr/>
        </p:nvSpPr>
        <p:spPr>
          <a:xfrm>
            <a:off x="519200" y="3993650"/>
            <a:ext cx="8105700" cy="677700"/>
          </a:xfrm>
          <a:prstGeom prst="rect">
            <a:avLst/>
          </a:prstGeom>
          <a:solidFill>
            <a:srgbClr val="C9DAF8">
              <a:alpha val="56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Overall, both the loss and the accuracies look inefficient. There is overfitting being suffered possibly memorizing some training instances that are not being translated onto testing knowledge.</a:t>
            </a:r>
            <a:endParaRPr/>
          </a:p>
        </p:txBody>
      </p:sp>
      <p:sp>
        <p:nvSpPr>
          <p:cNvPr id="461" name="Google Shape;461;p46"/>
          <p:cNvSpPr txBox="1"/>
          <p:nvPr/>
        </p:nvSpPr>
        <p:spPr>
          <a:xfrm>
            <a:off x="432450" y="510125"/>
            <a:ext cx="8279100" cy="47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000"/>
              </a:spcAft>
              <a:buClr>
                <a:schemeClr val="dk1"/>
              </a:buClr>
              <a:buSzPts val="1100"/>
              <a:buFont typeface="Arial"/>
              <a:buNone/>
            </a:pPr>
            <a:r>
              <a:rPr lang="es" sz="1200">
                <a:solidFill>
                  <a:schemeClr val="dk1"/>
                </a:solidFill>
              </a:rPr>
              <a:t>If we monitor the </a:t>
            </a:r>
            <a:r>
              <a:rPr lang="es" sz="1200" u="sng">
                <a:solidFill>
                  <a:schemeClr val="dk1"/>
                </a:solidFill>
              </a:rPr>
              <a:t>loss</a:t>
            </a:r>
            <a:r>
              <a:rPr lang="es" sz="1200">
                <a:solidFill>
                  <a:schemeClr val="dk1"/>
                </a:solidFill>
              </a:rPr>
              <a:t> obtained for both stages of </a:t>
            </a:r>
            <a:r>
              <a:rPr i="1" lang="es" sz="1200">
                <a:solidFill>
                  <a:schemeClr val="dk1"/>
                </a:solidFill>
              </a:rPr>
              <a:t>training</a:t>
            </a:r>
            <a:r>
              <a:rPr lang="es" sz="1200">
                <a:solidFill>
                  <a:schemeClr val="dk1"/>
                </a:solidFill>
              </a:rPr>
              <a:t> and </a:t>
            </a:r>
            <a:r>
              <a:rPr i="1" lang="es" sz="1200">
                <a:solidFill>
                  <a:schemeClr val="dk1"/>
                </a:solidFill>
              </a:rPr>
              <a:t>testing</a:t>
            </a:r>
            <a:r>
              <a:rPr lang="es" sz="1200">
                <a:solidFill>
                  <a:schemeClr val="dk1"/>
                </a:solidFill>
              </a:rPr>
              <a:t> we can see how for the loss, the model is able to converge for the training partition, however for the test set, the loss fluctuates (which is somewhat normal) but overall it increases as the training loss decreases. This is a first indicative sign of </a:t>
            </a:r>
            <a:r>
              <a:rPr b="1" lang="es" sz="1200">
                <a:solidFill>
                  <a:schemeClr val="dk1"/>
                </a:solidFill>
              </a:rPr>
              <a:t>overfitting</a:t>
            </a:r>
            <a:r>
              <a:rPr lang="es" sz="1200">
                <a:solidFill>
                  <a:schemeClr val="dk1"/>
                </a:solidFill>
              </a:rPr>
              <a:t>!</a:t>
            </a:r>
            <a:endParaRPr sz="19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b. Image only classifier</a:t>
            </a:r>
            <a:endParaRPr/>
          </a:p>
        </p:txBody>
      </p:sp>
      <p:sp>
        <p:nvSpPr>
          <p:cNvPr id="467" name="Google Shape;467;p47"/>
          <p:cNvSpPr txBox="1"/>
          <p:nvPr/>
        </p:nvSpPr>
        <p:spPr>
          <a:xfrm>
            <a:off x="381650" y="580600"/>
            <a:ext cx="8385900" cy="407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In terms of evaluation, we used the `</a:t>
            </a:r>
            <a:r>
              <a:rPr lang="es" sz="1500">
                <a:solidFill>
                  <a:schemeClr val="dk1"/>
                </a:solidFill>
                <a:latin typeface="Consolas"/>
                <a:ea typeface="Consolas"/>
                <a:cs typeface="Consolas"/>
                <a:sym typeface="Consolas"/>
              </a:rPr>
              <a:t>evaluate.py</a:t>
            </a:r>
            <a:r>
              <a:rPr lang="es" sz="1500">
                <a:solidFill>
                  <a:schemeClr val="dk1"/>
                </a:solidFill>
              </a:rPr>
              <a:t>` script to assess the performance of the model. This script calculates the global average accuracy as well as category-specific accuracies based on age, gender, and ethnicity. </a:t>
            </a:r>
            <a:r>
              <a:rPr i="1" lang="es" sz="1500">
                <a:solidFill>
                  <a:srgbClr val="666666"/>
                </a:solidFill>
              </a:rPr>
              <a:t>(We indicate with a dash line better than chance)</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just">
              <a:spcBef>
                <a:spcPts val="1000"/>
              </a:spcBef>
              <a:spcAft>
                <a:spcPts val="1000"/>
              </a:spcAft>
              <a:buNone/>
            </a:pPr>
            <a:r>
              <a:rPr lang="es" sz="1500">
                <a:solidFill>
                  <a:schemeClr val="dk1"/>
                </a:solidFill>
              </a:rPr>
              <a:t>Also, we obtain a mean age bias of </a:t>
            </a:r>
            <a:r>
              <a:rPr b="1" lang="es" sz="1500">
                <a:solidFill>
                  <a:schemeClr val="dk1"/>
                </a:solidFill>
              </a:rPr>
              <a:t>0.12</a:t>
            </a:r>
            <a:r>
              <a:rPr lang="es" sz="1500">
                <a:solidFill>
                  <a:schemeClr val="dk1"/>
                </a:solidFill>
              </a:rPr>
              <a:t> which might indicate some discrepancy on the fairness of the classifications results, more precisely we obtain 0.3305 of bias for Caucasian, which is explained by the vast difference in frequencies of samples w.r.t. other ethnicities.</a:t>
            </a:r>
            <a:endParaRPr sz="1500">
              <a:solidFill>
                <a:schemeClr val="dk1"/>
              </a:solidFill>
            </a:endParaRPr>
          </a:p>
        </p:txBody>
      </p:sp>
      <p:sp>
        <p:nvSpPr>
          <p:cNvPr id="468" name="Google Shape;468;p47"/>
          <p:cNvSpPr txBox="1"/>
          <p:nvPr/>
        </p:nvSpPr>
        <p:spPr>
          <a:xfrm>
            <a:off x="381650" y="1539950"/>
            <a:ext cx="35298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AGE CLASSIFICATION ACCURACIES</a:t>
            </a:r>
            <a:endParaRPr sz="1500" u="sng">
              <a:solidFill>
                <a:schemeClr val="dk1"/>
              </a:solidFill>
            </a:endParaRPr>
          </a:p>
        </p:txBody>
      </p:sp>
      <p:sp>
        <p:nvSpPr>
          <p:cNvPr id="469" name="Google Shape;469;p47"/>
          <p:cNvSpPr txBox="1"/>
          <p:nvPr/>
        </p:nvSpPr>
        <p:spPr>
          <a:xfrm>
            <a:off x="4337363" y="1539950"/>
            <a:ext cx="19044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ACC BY GENDER</a:t>
            </a:r>
            <a:endParaRPr sz="1500" u="sng">
              <a:solidFill>
                <a:schemeClr val="dk1"/>
              </a:solidFill>
            </a:endParaRPr>
          </a:p>
        </p:txBody>
      </p:sp>
      <p:sp>
        <p:nvSpPr>
          <p:cNvPr id="470" name="Google Shape;470;p47"/>
          <p:cNvSpPr txBox="1"/>
          <p:nvPr/>
        </p:nvSpPr>
        <p:spPr>
          <a:xfrm>
            <a:off x="6849625" y="1539950"/>
            <a:ext cx="22053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ACC BY ETHNICITIES</a:t>
            </a:r>
            <a:endParaRPr sz="1500" u="sng">
              <a:solidFill>
                <a:schemeClr val="dk1"/>
              </a:solidFill>
            </a:endParaRPr>
          </a:p>
        </p:txBody>
      </p:sp>
      <p:pic>
        <p:nvPicPr>
          <p:cNvPr id="471" name="Google Shape;471;p47"/>
          <p:cNvPicPr preferRelativeResize="0"/>
          <p:nvPr/>
        </p:nvPicPr>
        <p:blipFill>
          <a:blip r:embed="rId3">
            <a:alphaModFix/>
          </a:blip>
          <a:stretch>
            <a:fillRect/>
          </a:stretch>
        </p:blipFill>
        <p:spPr>
          <a:xfrm>
            <a:off x="381650" y="1911601"/>
            <a:ext cx="3363176" cy="1866450"/>
          </a:xfrm>
          <a:prstGeom prst="rect">
            <a:avLst/>
          </a:prstGeom>
          <a:noFill/>
          <a:ln>
            <a:noFill/>
          </a:ln>
        </p:spPr>
      </p:pic>
      <p:pic>
        <p:nvPicPr>
          <p:cNvPr id="472" name="Google Shape;472;p47"/>
          <p:cNvPicPr preferRelativeResize="0"/>
          <p:nvPr/>
        </p:nvPicPr>
        <p:blipFill>
          <a:blip r:embed="rId4">
            <a:alphaModFix/>
          </a:blip>
          <a:stretch>
            <a:fillRect/>
          </a:stretch>
        </p:blipFill>
        <p:spPr>
          <a:xfrm>
            <a:off x="4140137" y="1961925"/>
            <a:ext cx="2205287" cy="1765792"/>
          </a:xfrm>
          <a:prstGeom prst="rect">
            <a:avLst/>
          </a:prstGeom>
          <a:noFill/>
          <a:ln>
            <a:noFill/>
          </a:ln>
        </p:spPr>
      </p:pic>
      <p:pic>
        <p:nvPicPr>
          <p:cNvPr id="473" name="Google Shape;473;p47"/>
          <p:cNvPicPr preferRelativeResize="0"/>
          <p:nvPr/>
        </p:nvPicPr>
        <p:blipFill>
          <a:blip r:embed="rId5">
            <a:alphaModFix/>
          </a:blip>
          <a:stretch>
            <a:fillRect/>
          </a:stretch>
        </p:blipFill>
        <p:spPr>
          <a:xfrm>
            <a:off x="6786322" y="1961926"/>
            <a:ext cx="2205301" cy="1765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b. Image only classifier</a:t>
            </a:r>
            <a:endParaRPr/>
          </a:p>
        </p:txBody>
      </p:sp>
      <p:sp>
        <p:nvSpPr>
          <p:cNvPr id="479" name="Google Shape;479;p48"/>
          <p:cNvSpPr txBox="1"/>
          <p:nvPr/>
        </p:nvSpPr>
        <p:spPr>
          <a:xfrm>
            <a:off x="381650" y="580600"/>
            <a:ext cx="8293500" cy="84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000"/>
              </a:spcAft>
              <a:buNone/>
            </a:pPr>
            <a:r>
              <a:rPr lang="es" sz="1500">
                <a:solidFill>
                  <a:schemeClr val="dk1"/>
                </a:solidFill>
              </a:rPr>
              <a:t>Having a batch size of 256 is quite big, and it is generally recommended to always use the biggest batch size our GPU accepts as a rule of thumb. But we wanted to check how much this hyperparameters affects and we re-trained the model just by changing the batch size to 32.</a:t>
            </a:r>
            <a:endParaRPr b="1" i="1" sz="1500">
              <a:solidFill>
                <a:schemeClr val="dk1"/>
              </a:solidFill>
            </a:endParaRPr>
          </a:p>
        </p:txBody>
      </p:sp>
      <p:sp>
        <p:nvSpPr>
          <p:cNvPr id="480" name="Google Shape;480;p48"/>
          <p:cNvSpPr/>
          <p:nvPr/>
        </p:nvSpPr>
        <p:spPr>
          <a:xfrm>
            <a:off x="1987400" y="1529675"/>
            <a:ext cx="5082000" cy="379800"/>
          </a:xfrm>
          <a:prstGeom prst="roundRect">
            <a:avLst>
              <a:gd fmla="val 16667" name="adj"/>
            </a:avLst>
          </a:prstGeom>
          <a:solidFill>
            <a:srgbClr val="75C5B1">
              <a:alpha val="1518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What if we use a smaller batch size of 32?</a:t>
            </a:r>
            <a:endParaRPr/>
          </a:p>
        </p:txBody>
      </p:sp>
      <p:sp>
        <p:nvSpPr>
          <p:cNvPr id="481" name="Google Shape;481;p48"/>
          <p:cNvSpPr txBox="1"/>
          <p:nvPr/>
        </p:nvSpPr>
        <p:spPr>
          <a:xfrm>
            <a:off x="432625" y="2083800"/>
            <a:ext cx="3619800" cy="17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DEFAULT BATCH SIZE OF 256</a:t>
            </a:r>
            <a:endParaRPr sz="1500" u="sng">
              <a:solidFill>
                <a:schemeClr val="dk1"/>
              </a:solidFill>
            </a:endParaRPr>
          </a:p>
          <a:p>
            <a:pPr indent="-323850" lvl="0" marL="457200" rtl="0" algn="l">
              <a:spcBef>
                <a:spcPts val="1000"/>
              </a:spcBef>
              <a:spcAft>
                <a:spcPts val="0"/>
              </a:spcAft>
              <a:buClr>
                <a:schemeClr val="dk1"/>
              </a:buClr>
              <a:buSzPts val="1500"/>
              <a:buChar char="●"/>
            </a:pPr>
            <a:r>
              <a:rPr lang="es" sz="1500">
                <a:solidFill>
                  <a:schemeClr val="dk1"/>
                </a:solidFill>
              </a:rPr>
              <a:t>Epoch until stop: </a:t>
            </a:r>
            <a:r>
              <a:rPr b="1" lang="es" sz="1500">
                <a:solidFill>
                  <a:schemeClr val="dk1"/>
                </a:solidFill>
              </a:rPr>
              <a:t>145</a:t>
            </a:r>
            <a:endParaRPr b="1" sz="1500">
              <a:solidFill>
                <a:schemeClr val="dk1"/>
              </a:solidFill>
            </a:endParaRPr>
          </a:p>
          <a:p>
            <a:pPr indent="-323850" lvl="0" marL="457200" rtl="0" algn="l">
              <a:spcBef>
                <a:spcPts val="0"/>
              </a:spcBef>
              <a:spcAft>
                <a:spcPts val="0"/>
              </a:spcAft>
              <a:buClr>
                <a:schemeClr val="dk1"/>
              </a:buClr>
              <a:buSzPts val="1500"/>
              <a:buChar char="●"/>
            </a:pPr>
            <a:r>
              <a:rPr lang="es" sz="1500">
                <a:solidFill>
                  <a:schemeClr val="dk1"/>
                </a:solidFill>
              </a:rPr>
              <a:t>Avg Test Accuracy: </a:t>
            </a:r>
            <a:r>
              <a:rPr b="1" lang="es" sz="1500">
                <a:solidFill>
                  <a:schemeClr val="dk1"/>
                </a:solidFill>
              </a:rPr>
              <a:t>0.5559</a:t>
            </a:r>
            <a:endParaRPr b="1" sz="1500">
              <a:solidFill>
                <a:schemeClr val="dk1"/>
              </a:solidFill>
            </a:endParaRPr>
          </a:p>
          <a:p>
            <a:pPr indent="0" lvl="0" marL="0" rtl="0" algn="l">
              <a:spcBef>
                <a:spcPts val="1000"/>
              </a:spcBef>
              <a:spcAft>
                <a:spcPts val="0"/>
              </a:spcAft>
              <a:buNone/>
            </a:pPr>
            <a:r>
              <a:t/>
            </a:r>
            <a:endParaRPr sz="1500">
              <a:solidFill>
                <a:schemeClr val="dk1"/>
              </a:solidFill>
            </a:endParaRPr>
          </a:p>
          <a:p>
            <a:pPr indent="0" lvl="0" marL="1371600" rtl="0" algn="l">
              <a:spcBef>
                <a:spcPts val="1000"/>
              </a:spcBef>
              <a:spcAft>
                <a:spcPts val="0"/>
              </a:spcAft>
              <a:buNone/>
            </a:pPr>
            <a:br>
              <a:rPr lang="es" sz="1500" u="sng">
                <a:solidFill>
                  <a:schemeClr val="dk1"/>
                </a:solidFill>
              </a:rPr>
            </a:br>
            <a:r>
              <a:rPr lang="es" sz="1500">
                <a:solidFill>
                  <a:schemeClr val="dk1"/>
                </a:solidFill>
              </a:rPr>
              <a:t>   </a:t>
            </a:r>
            <a:r>
              <a:rPr lang="es" sz="2700">
                <a:solidFill>
                  <a:schemeClr val="dk1"/>
                </a:solidFill>
              </a:rPr>
              <a:t>✅</a:t>
            </a:r>
            <a:endParaRPr sz="2700">
              <a:solidFill>
                <a:schemeClr val="dk1"/>
              </a:solidFill>
            </a:endParaRPr>
          </a:p>
          <a:p>
            <a:pPr indent="0" lvl="0" marL="0" rtl="0" algn="l">
              <a:spcBef>
                <a:spcPts val="1000"/>
              </a:spcBef>
              <a:spcAft>
                <a:spcPts val="0"/>
              </a:spcAft>
              <a:buNone/>
            </a:pPr>
            <a:r>
              <a:t/>
            </a:r>
            <a:endParaRPr sz="1500" u="sng">
              <a:solidFill>
                <a:schemeClr val="dk1"/>
              </a:solidFill>
            </a:endParaRPr>
          </a:p>
          <a:p>
            <a:pPr indent="0" lvl="0" marL="0" rtl="0" algn="l">
              <a:spcBef>
                <a:spcPts val="1000"/>
              </a:spcBef>
              <a:spcAft>
                <a:spcPts val="1000"/>
              </a:spcAft>
              <a:buNone/>
            </a:pPr>
            <a:r>
              <a:t/>
            </a:r>
            <a:endParaRPr sz="1500">
              <a:solidFill>
                <a:schemeClr val="dk1"/>
              </a:solidFill>
            </a:endParaRPr>
          </a:p>
        </p:txBody>
      </p:sp>
      <p:sp>
        <p:nvSpPr>
          <p:cNvPr id="482" name="Google Shape;482;p48"/>
          <p:cNvSpPr txBox="1"/>
          <p:nvPr/>
        </p:nvSpPr>
        <p:spPr>
          <a:xfrm>
            <a:off x="4982000" y="2083800"/>
            <a:ext cx="3619800" cy="17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BATCH SIZE OF 32</a:t>
            </a:r>
            <a:endParaRPr sz="1500" u="sng">
              <a:solidFill>
                <a:schemeClr val="dk1"/>
              </a:solidFill>
            </a:endParaRPr>
          </a:p>
          <a:p>
            <a:pPr indent="-323850" lvl="0" marL="457200" rtl="0" algn="l">
              <a:spcBef>
                <a:spcPts val="1000"/>
              </a:spcBef>
              <a:spcAft>
                <a:spcPts val="0"/>
              </a:spcAft>
              <a:buClr>
                <a:schemeClr val="dk1"/>
              </a:buClr>
              <a:buSzPts val="1500"/>
              <a:buChar char="●"/>
            </a:pPr>
            <a:r>
              <a:rPr lang="es" sz="1500">
                <a:solidFill>
                  <a:schemeClr val="dk1"/>
                </a:solidFill>
              </a:rPr>
              <a:t>Epoch until stop: </a:t>
            </a:r>
            <a:r>
              <a:rPr b="1" lang="es" sz="1500">
                <a:solidFill>
                  <a:schemeClr val="dk1"/>
                </a:solidFill>
              </a:rPr>
              <a:t>77</a:t>
            </a:r>
            <a:endParaRPr b="1" sz="1500">
              <a:solidFill>
                <a:schemeClr val="dk1"/>
              </a:solidFill>
            </a:endParaRPr>
          </a:p>
          <a:p>
            <a:pPr indent="-323850" lvl="0" marL="457200" rtl="0" algn="l">
              <a:spcBef>
                <a:spcPts val="0"/>
              </a:spcBef>
              <a:spcAft>
                <a:spcPts val="0"/>
              </a:spcAft>
              <a:buClr>
                <a:schemeClr val="dk1"/>
              </a:buClr>
              <a:buSzPts val="1500"/>
              <a:buChar char="●"/>
            </a:pPr>
            <a:r>
              <a:rPr lang="es" sz="1500">
                <a:solidFill>
                  <a:schemeClr val="dk1"/>
                </a:solidFill>
              </a:rPr>
              <a:t>Avg Test Accuracy: </a:t>
            </a:r>
            <a:r>
              <a:rPr b="1" lang="es" sz="1500">
                <a:solidFill>
                  <a:schemeClr val="dk1"/>
                </a:solidFill>
              </a:rPr>
              <a:t>0.2906</a:t>
            </a:r>
            <a:endParaRPr sz="1500" u="sng">
              <a:solidFill>
                <a:schemeClr val="dk1"/>
              </a:solidFill>
            </a:endParaRPr>
          </a:p>
          <a:p>
            <a:pPr indent="0" lvl="0" marL="0" rtl="0" algn="l">
              <a:spcBef>
                <a:spcPts val="1000"/>
              </a:spcBef>
              <a:spcAft>
                <a:spcPts val="0"/>
              </a:spcAft>
              <a:buNone/>
            </a:pPr>
            <a:r>
              <a:t/>
            </a:r>
            <a:endParaRPr sz="1500" u="sng">
              <a:solidFill>
                <a:schemeClr val="dk1"/>
              </a:solidFill>
            </a:endParaRPr>
          </a:p>
          <a:p>
            <a:pPr indent="0" lvl="0" marL="1371600" rtl="0" algn="l">
              <a:spcBef>
                <a:spcPts val="1000"/>
              </a:spcBef>
              <a:spcAft>
                <a:spcPts val="0"/>
              </a:spcAft>
              <a:buClr>
                <a:schemeClr val="dk1"/>
              </a:buClr>
              <a:buSzPts val="1100"/>
              <a:buFont typeface="Arial"/>
              <a:buNone/>
            </a:pPr>
            <a:br>
              <a:rPr lang="es" sz="1500" u="sng">
                <a:solidFill>
                  <a:schemeClr val="dk1"/>
                </a:solidFill>
              </a:rPr>
            </a:br>
            <a:r>
              <a:rPr lang="es" sz="2700">
                <a:solidFill>
                  <a:schemeClr val="dk1"/>
                </a:solidFill>
              </a:rPr>
              <a:t>❌</a:t>
            </a:r>
            <a:endParaRPr sz="1500" u="sng">
              <a:solidFill>
                <a:schemeClr val="dk1"/>
              </a:solidFill>
            </a:endParaRPr>
          </a:p>
          <a:p>
            <a:pPr indent="0" lvl="0" marL="0" rtl="0" algn="l">
              <a:spcBef>
                <a:spcPts val="1000"/>
              </a:spcBef>
              <a:spcAft>
                <a:spcPts val="0"/>
              </a:spcAft>
              <a:buNone/>
            </a:pPr>
            <a:r>
              <a:t/>
            </a:r>
            <a:endParaRPr sz="1500" u="sng">
              <a:solidFill>
                <a:schemeClr val="dk1"/>
              </a:solidFill>
            </a:endParaRPr>
          </a:p>
          <a:p>
            <a:pPr indent="0" lvl="0" marL="0" rtl="0" algn="l">
              <a:spcBef>
                <a:spcPts val="1000"/>
              </a:spcBef>
              <a:spcAft>
                <a:spcPts val="1000"/>
              </a:spcAft>
              <a:buNone/>
            </a:pPr>
            <a:r>
              <a:t/>
            </a:r>
            <a:endParaRPr sz="1500">
              <a:solidFill>
                <a:schemeClr val="dk1"/>
              </a:solidFill>
            </a:endParaRPr>
          </a:p>
        </p:txBody>
      </p:sp>
      <p:cxnSp>
        <p:nvCxnSpPr>
          <p:cNvPr id="483" name="Google Shape;483;p48"/>
          <p:cNvCxnSpPr/>
          <p:nvPr/>
        </p:nvCxnSpPr>
        <p:spPr>
          <a:xfrm flipH="1">
            <a:off x="4455575" y="2166225"/>
            <a:ext cx="6000" cy="1478400"/>
          </a:xfrm>
          <a:prstGeom prst="straightConnector1">
            <a:avLst/>
          </a:prstGeom>
          <a:noFill/>
          <a:ln cap="flat" cmpd="sng" w="9525">
            <a:solidFill>
              <a:schemeClr val="dk1"/>
            </a:solidFill>
            <a:prstDash val="dash"/>
            <a:round/>
            <a:headEnd len="med" w="med" type="none"/>
            <a:tailEnd len="med" w="med" type="none"/>
          </a:ln>
        </p:spPr>
      </p:cxnSp>
      <p:sp>
        <p:nvSpPr>
          <p:cNvPr id="484" name="Google Shape;484;p48"/>
          <p:cNvSpPr/>
          <p:nvPr/>
        </p:nvSpPr>
        <p:spPr>
          <a:xfrm>
            <a:off x="558775" y="3208200"/>
            <a:ext cx="2983200" cy="379800"/>
          </a:xfrm>
          <a:prstGeom prst="roundRect">
            <a:avLst>
              <a:gd fmla="val 16667" name="adj"/>
            </a:avLst>
          </a:prstGeom>
          <a:solidFill>
            <a:srgbClr val="C9DAF8">
              <a:alpha val="56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TRAINING TIME: 1h 13min</a:t>
            </a:r>
            <a:endParaRPr b="1"/>
          </a:p>
        </p:txBody>
      </p:sp>
      <p:sp>
        <p:nvSpPr>
          <p:cNvPr id="485" name="Google Shape;485;p48"/>
          <p:cNvSpPr/>
          <p:nvPr/>
        </p:nvSpPr>
        <p:spPr>
          <a:xfrm>
            <a:off x="5115500" y="3208200"/>
            <a:ext cx="2983200" cy="379800"/>
          </a:xfrm>
          <a:prstGeom prst="roundRect">
            <a:avLst>
              <a:gd fmla="val 16667" name="adj"/>
            </a:avLst>
          </a:prstGeom>
          <a:solidFill>
            <a:srgbClr val="D9D2E9">
              <a:alpha val="6078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TRAINING TIME: 37min</a:t>
            </a:r>
            <a:endParaRPr b="1"/>
          </a:p>
        </p:txBody>
      </p:sp>
      <p:sp>
        <p:nvSpPr>
          <p:cNvPr id="486" name="Google Shape;486;p48"/>
          <p:cNvSpPr txBox="1"/>
          <p:nvPr/>
        </p:nvSpPr>
        <p:spPr>
          <a:xfrm>
            <a:off x="381650" y="4158125"/>
            <a:ext cx="82935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500">
                <a:solidFill>
                  <a:schemeClr val="dk1"/>
                </a:solidFill>
              </a:rPr>
              <a:t>Thus, even though our early stop criteria triggers much faster in advance with a low batch_size, the model has not been able to generalize at all, at the cost of having a big leap in accuracy.</a:t>
            </a:r>
            <a:endParaRPr b="1" i="1" sz="15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9"/>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c. Define a train strategy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c. Define a train strategy</a:t>
            </a:r>
            <a:endParaRPr/>
          </a:p>
        </p:txBody>
      </p:sp>
      <p:sp>
        <p:nvSpPr>
          <p:cNvPr id="497" name="Google Shape;497;p50"/>
          <p:cNvSpPr txBox="1"/>
          <p:nvPr>
            <p:ph idx="1" type="body"/>
          </p:nvPr>
        </p:nvSpPr>
        <p:spPr>
          <a:xfrm>
            <a:off x="330150" y="568300"/>
            <a:ext cx="8483700" cy="13929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Analysing</a:t>
            </a:r>
            <a:r>
              <a:rPr lang="es" sz="1500"/>
              <a:t> the task_a results, we have confirmed the big unbalance that our dataset has.</a:t>
            </a:r>
            <a:endParaRPr sz="1500"/>
          </a:p>
        </p:txBody>
      </p:sp>
      <p:sp>
        <p:nvSpPr>
          <p:cNvPr id="498" name="Google Shape;498;p50"/>
          <p:cNvSpPr txBox="1"/>
          <p:nvPr/>
        </p:nvSpPr>
        <p:spPr>
          <a:xfrm>
            <a:off x="1411175" y="4190950"/>
            <a:ext cx="27606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u="sng">
                <a:solidFill>
                  <a:schemeClr val="dk1"/>
                </a:solidFill>
              </a:rPr>
              <a:t>Old train set</a:t>
            </a:r>
            <a:r>
              <a:rPr lang="es" sz="1300">
                <a:solidFill>
                  <a:schemeClr val="dk1"/>
                </a:solidFill>
              </a:rPr>
              <a:t>: </a:t>
            </a:r>
            <a:r>
              <a:rPr b="1" lang="es" sz="1300">
                <a:solidFill>
                  <a:schemeClr val="dk1"/>
                </a:solidFill>
              </a:rPr>
              <a:t>6011</a:t>
            </a:r>
            <a:endParaRPr b="1" sz="1300">
              <a:solidFill>
                <a:schemeClr val="dk1"/>
              </a:solidFill>
            </a:endParaRPr>
          </a:p>
          <a:p>
            <a:pPr indent="0" lvl="0" marL="0" rtl="0" algn="l">
              <a:spcBef>
                <a:spcPts val="0"/>
              </a:spcBef>
              <a:spcAft>
                <a:spcPts val="0"/>
              </a:spcAft>
              <a:buNone/>
            </a:pPr>
            <a:r>
              <a:rPr lang="es" sz="1300" u="sng">
                <a:solidFill>
                  <a:schemeClr val="dk1"/>
                </a:solidFill>
              </a:rPr>
              <a:t>New train set:</a:t>
            </a:r>
            <a:r>
              <a:rPr lang="es" sz="1300">
                <a:solidFill>
                  <a:schemeClr val="dk1"/>
                </a:solidFill>
              </a:rPr>
              <a:t> + 457+ 457 = </a:t>
            </a:r>
            <a:r>
              <a:rPr b="1" lang="es" sz="1300">
                <a:solidFill>
                  <a:srgbClr val="FF0000"/>
                </a:solidFill>
              </a:rPr>
              <a:t>6925</a:t>
            </a:r>
            <a:r>
              <a:rPr lang="es" sz="1300">
                <a:solidFill>
                  <a:schemeClr val="dk1"/>
                </a:solidFill>
              </a:rPr>
              <a:t> </a:t>
            </a:r>
            <a:endParaRPr sz="1300">
              <a:solidFill>
                <a:schemeClr val="dk1"/>
              </a:solidFill>
            </a:endParaRPr>
          </a:p>
        </p:txBody>
      </p:sp>
      <p:pic>
        <p:nvPicPr>
          <p:cNvPr id="499" name="Google Shape;499;p50"/>
          <p:cNvPicPr preferRelativeResize="0"/>
          <p:nvPr/>
        </p:nvPicPr>
        <p:blipFill>
          <a:blip r:embed="rId3">
            <a:alphaModFix/>
          </a:blip>
          <a:stretch>
            <a:fillRect/>
          </a:stretch>
        </p:blipFill>
        <p:spPr>
          <a:xfrm>
            <a:off x="387101" y="1447611"/>
            <a:ext cx="3550495" cy="2787538"/>
          </a:xfrm>
          <a:prstGeom prst="rect">
            <a:avLst/>
          </a:prstGeom>
          <a:noFill/>
          <a:ln>
            <a:noFill/>
          </a:ln>
        </p:spPr>
      </p:pic>
      <p:sp>
        <p:nvSpPr>
          <p:cNvPr id="500" name="Google Shape;500;p50"/>
          <p:cNvSpPr/>
          <p:nvPr/>
        </p:nvSpPr>
        <p:spPr>
          <a:xfrm>
            <a:off x="1411175" y="3666850"/>
            <a:ext cx="311400" cy="104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50"/>
          <p:cNvSpPr/>
          <p:nvPr/>
        </p:nvSpPr>
        <p:spPr>
          <a:xfrm>
            <a:off x="1411175" y="3562600"/>
            <a:ext cx="311400" cy="104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50"/>
          <p:cNvSpPr/>
          <p:nvPr/>
        </p:nvSpPr>
        <p:spPr>
          <a:xfrm>
            <a:off x="3023625" y="3579968"/>
            <a:ext cx="311400" cy="145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50"/>
          <p:cNvSpPr/>
          <p:nvPr/>
        </p:nvSpPr>
        <p:spPr>
          <a:xfrm>
            <a:off x="3023625" y="3434286"/>
            <a:ext cx="311400" cy="145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50"/>
          <p:cNvSpPr/>
          <p:nvPr/>
        </p:nvSpPr>
        <p:spPr>
          <a:xfrm>
            <a:off x="3422175" y="3807383"/>
            <a:ext cx="323700" cy="36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50"/>
          <p:cNvSpPr/>
          <p:nvPr/>
        </p:nvSpPr>
        <p:spPr>
          <a:xfrm>
            <a:off x="3422175" y="3770950"/>
            <a:ext cx="323700" cy="36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p50"/>
          <p:cNvSpPr/>
          <p:nvPr/>
        </p:nvSpPr>
        <p:spPr>
          <a:xfrm>
            <a:off x="1038525" y="3867441"/>
            <a:ext cx="275100" cy="6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50"/>
          <p:cNvSpPr/>
          <p:nvPr/>
        </p:nvSpPr>
        <p:spPr>
          <a:xfrm>
            <a:off x="1038525" y="3860540"/>
            <a:ext cx="275100" cy="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50"/>
          <p:cNvSpPr txBox="1"/>
          <p:nvPr/>
        </p:nvSpPr>
        <p:spPr>
          <a:xfrm>
            <a:off x="140075" y="4207725"/>
            <a:ext cx="1271100" cy="47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800">
                <a:solidFill>
                  <a:schemeClr val="dk1"/>
                </a:solidFill>
              </a:rPr>
              <a:t>Original images</a:t>
            </a:r>
            <a:endParaRPr sz="800">
              <a:solidFill>
                <a:schemeClr val="dk1"/>
              </a:solidFill>
            </a:endParaRPr>
          </a:p>
          <a:p>
            <a:pPr indent="0" lvl="0" marL="0" rtl="0" algn="l">
              <a:lnSpc>
                <a:spcPct val="115000"/>
              </a:lnSpc>
              <a:spcBef>
                <a:spcPts val="0"/>
              </a:spcBef>
              <a:spcAft>
                <a:spcPts val="0"/>
              </a:spcAft>
              <a:buNone/>
            </a:pPr>
            <a:r>
              <a:rPr lang="es" sz="800">
                <a:solidFill>
                  <a:schemeClr val="dk1"/>
                </a:solidFill>
              </a:rPr>
              <a:t>Horizontal Flip</a:t>
            </a:r>
            <a:endParaRPr sz="800">
              <a:solidFill>
                <a:schemeClr val="dk1"/>
              </a:solidFill>
            </a:endParaRPr>
          </a:p>
          <a:p>
            <a:pPr indent="0" lvl="0" marL="0" rtl="0" algn="l">
              <a:spcBef>
                <a:spcPts val="0"/>
              </a:spcBef>
              <a:spcAft>
                <a:spcPts val="0"/>
              </a:spcAft>
              <a:buNone/>
            </a:pPr>
            <a:r>
              <a:rPr lang="es" sz="800">
                <a:solidFill>
                  <a:schemeClr val="dk1"/>
                </a:solidFill>
              </a:rPr>
              <a:t>Mixed Transformation</a:t>
            </a:r>
            <a:endParaRPr sz="800">
              <a:solidFill>
                <a:schemeClr val="dk1"/>
              </a:solidFill>
            </a:endParaRPr>
          </a:p>
        </p:txBody>
      </p:sp>
      <p:sp>
        <p:nvSpPr>
          <p:cNvPr id="509" name="Google Shape;509;p50"/>
          <p:cNvSpPr/>
          <p:nvPr/>
        </p:nvSpPr>
        <p:spPr>
          <a:xfrm>
            <a:off x="103950" y="4299738"/>
            <a:ext cx="119700" cy="1287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50"/>
          <p:cNvSpPr/>
          <p:nvPr/>
        </p:nvSpPr>
        <p:spPr>
          <a:xfrm>
            <a:off x="103950" y="4436500"/>
            <a:ext cx="119700" cy="1287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50"/>
          <p:cNvSpPr/>
          <p:nvPr/>
        </p:nvSpPr>
        <p:spPr>
          <a:xfrm>
            <a:off x="103950" y="4573263"/>
            <a:ext cx="119700" cy="128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50"/>
          <p:cNvSpPr/>
          <p:nvPr/>
        </p:nvSpPr>
        <p:spPr>
          <a:xfrm>
            <a:off x="500675" y="967275"/>
            <a:ext cx="3550500" cy="432300"/>
          </a:xfrm>
          <a:prstGeom prst="roundRect">
            <a:avLst>
              <a:gd fmla="val 16667" name="adj"/>
            </a:avLst>
          </a:prstGeom>
          <a:solidFill>
            <a:srgbClr val="C9DAF8">
              <a:alpha val="56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Data Augmentation</a:t>
            </a:r>
            <a:endParaRPr b="1"/>
          </a:p>
        </p:txBody>
      </p:sp>
      <p:sp>
        <p:nvSpPr>
          <p:cNvPr id="513" name="Google Shape;513;p50"/>
          <p:cNvSpPr/>
          <p:nvPr/>
        </p:nvSpPr>
        <p:spPr>
          <a:xfrm>
            <a:off x="918475" y="3379100"/>
            <a:ext cx="873300" cy="8118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4" name="Google Shape;514;p50"/>
          <p:cNvSpPr/>
          <p:nvPr/>
        </p:nvSpPr>
        <p:spPr>
          <a:xfrm>
            <a:off x="2964550" y="3344650"/>
            <a:ext cx="873300" cy="8463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50"/>
          <p:cNvSpPr/>
          <p:nvPr/>
        </p:nvSpPr>
        <p:spPr>
          <a:xfrm>
            <a:off x="1145275" y="2627050"/>
            <a:ext cx="419700" cy="619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50"/>
          <p:cNvSpPr/>
          <p:nvPr/>
        </p:nvSpPr>
        <p:spPr>
          <a:xfrm>
            <a:off x="3191350" y="2627050"/>
            <a:ext cx="419700" cy="619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50"/>
          <p:cNvSpPr txBox="1"/>
          <p:nvPr/>
        </p:nvSpPr>
        <p:spPr>
          <a:xfrm>
            <a:off x="5612738" y="967275"/>
            <a:ext cx="36192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u="sng">
                <a:solidFill>
                  <a:schemeClr val="dk1"/>
                </a:solidFill>
              </a:rPr>
              <a:t>First new test set</a:t>
            </a:r>
            <a:r>
              <a:rPr b="1" lang="es">
                <a:solidFill>
                  <a:schemeClr val="dk1"/>
                </a:solidFill>
              </a:rPr>
              <a:t>: </a:t>
            </a:r>
            <a:r>
              <a:rPr lang="es">
                <a:solidFill>
                  <a:schemeClr val="dk1"/>
                </a:solidFill>
              </a:rPr>
              <a:t>(457 images)</a:t>
            </a:r>
            <a:endParaRPr>
              <a:solidFill>
                <a:schemeClr val="dk1"/>
              </a:solidFill>
            </a:endParaRPr>
          </a:p>
        </p:txBody>
      </p:sp>
      <p:pic>
        <p:nvPicPr>
          <p:cNvPr id="518" name="Google Shape;518;p50"/>
          <p:cNvPicPr preferRelativeResize="0"/>
          <p:nvPr/>
        </p:nvPicPr>
        <p:blipFill rotWithShape="1">
          <a:blip r:embed="rId4">
            <a:alphaModFix/>
          </a:blip>
          <a:srcRect b="24137" l="10997" r="7662" t="16774"/>
          <a:stretch/>
        </p:blipFill>
        <p:spPr>
          <a:xfrm>
            <a:off x="5237422" y="1392975"/>
            <a:ext cx="2508720" cy="1366772"/>
          </a:xfrm>
          <a:prstGeom prst="rect">
            <a:avLst/>
          </a:prstGeom>
          <a:noFill/>
          <a:ln>
            <a:noFill/>
          </a:ln>
        </p:spPr>
      </p:pic>
      <p:pic>
        <p:nvPicPr>
          <p:cNvPr id="519" name="Google Shape;519;p50"/>
          <p:cNvPicPr preferRelativeResize="0"/>
          <p:nvPr/>
        </p:nvPicPr>
        <p:blipFill rotWithShape="1">
          <a:blip r:embed="rId5">
            <a:alphaModFix/>
          </a:blip>
          <a:srcRect b="23703" l="9241" r="5427" t="15921"/>
          <a:stretch/>
        </p:blipFill>
        <p:spPr>
          <a:xfrm>
            <a:off x="5237425" y="3345490"/>
            <a:ext cx="2575606" cy="1366772"/>
          </a:xfrm>
          <a:prstGeom prst="rect">
            <a:avLst/>
          </a:prstGeom>
          <a:noFill/>
          <a:ln>
            <a:noFill/>
          </a:ln>
        </p:spPr>
      </p:pic>
      <p:sp>
        <p:nvSpPr>
          <p:cNvPr id="520" name="Google Shape;520;p50"/>
          <p:cNvSpPr txBox="1"/>
          <p:nvPr/>
        </p:nvSpPr>
        <p:spPr>
          <a:xfrm>
            <a:off x="5524800" y="2938500"/>
            <a:ext cx="36192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u="sng">
                <a:solidFill>
                  <a:schemeClr val="dk1"/>
                </a:solidFill>
              </a:rPr>
              <a:t>Second new test set</a:t>
            </a:r>
            <a:r>
              <a:rPr b="1" lang="es">
                <a:solidFill>
                  <a:schemeClr val="dk1"/>
                </a:solidFill>
              </a:rPr>
              <a:t>: </a:t>
            </a:r>
            <a:r>
              <a:rPr lang="es">
                <a:solidFill>
                  <a:schemeClr val="dk1"/>
                </a:solidFill>
              </a:rPr>
              <a:t>(457 images)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c. Define a train strategy</a:t>
            </a:r>
            <a:endParaRPr/>
          </a:p>
        </p:txBody>
      </p:sp>
      <p:sp>
        <p:nvSpPr>
          <p:cNvPr id="526" name="Google Shape;526;p51"/>
          <p:cNvSpPr txBox="1"/>
          <p:nvPr>
            <p:ph idx="1" type="body"/>
          </p:nvPr>
        </p:nvSpPr>
        <p:spPr>
          <a:xfrm>
            <a:off x="330150" y="568300"/>
            <a:ext cx="8483700" cy="13929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Analysing</a:t>
            </a:r>
            <a:r>
              <a:rPr lang="es" sz="1500"/>
              <a:t> the task_a results, we have confirmed the big unbalance that our dataset has.</a:t>
            </a:r>
            <a:endParaRPr sz="1500"/>
          </a:p>
        </p:txBody>
      </p:sp>
      <p:sp>
        <p:nvSpPr>
          <p:cNvPr id="527" name="Google Shape;527;p51"/>
          <p:cNvSpPr txBox="1"/>
          <p:nvPr/>
        </p:nvSpPr>
        <p:spPr>
          <a:xfrm>
            <a:off x="1411175" y="4190950"/>
            <a:ext cx="27606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u="sng">
                <a:solidFill>
                  <a:schemeClr val="dk1"/>
                </a:solidFill>
              </a:rPr>
              <a:t>Old train set</a:t>
            </a:r>
            <a:r>
              <a:rPr lang="es" sz="1300">
                <a:solidFill>
                  <a:schemeClr val="dk1"/>
                </a:solidFill>
              </a:rPr>
              <a:t>: </a:t>
            </a:r>
            <a:r>
              <a:rPr b="1" lang="es" sz="1300">
                <a:solidFill>
                  <a:schemeClr val="dk1"/>
                </a:solidFill>
              </a:rPr>
              <a:t>6011</a:t>
            </a:r>
            <a:endParaRPr b="1" sz="1300">
              <a:solidFill>
                <a:schemeClr val="dk1"/>
              </a:solidFill>
            </a:endParaRPr>
          </a:p>
          <a:p>
            <a:pPr indent="0" lvl="0" marL="0" rtl="0" algn="l">
              <a:spcBef>
                <a:spcPts val="0"/>
              </a:spcBef>
              <a:spcAft>
                <a:spcPts val="0"/>
              </a:spcAft>
              <a:buNone/>
            </a:pPr>
            <a:r>
              <a:rPr lang="es" sz="1300" u="sng">
                <a:solidFill>
                  <a:schemeClr val="dk1"/>
                </a:solidFill>
              </a:rPr>
              <a:t>New train set:</a:t>
            </a:r>
            <a:r>
              <a:rPr lang="es" sz="1300">
                <a:solidFill>
                  <a:schemeClr val="dk1"/>
                </a:solidFill>
              </a:rPr>
              <a:t> + 457+ 457 = </a:t>
            </a:r>
            <a:r>
              <a:rPr b="1" lang="es" sz="1300">
                <a:solidFill>
                  <a:srgbClr val="FF0000"/>
                </a:solidFill>
              </a:rPr>
              <a:t>6925</a:t>
            </a:r>
            <a:r>
              <a:rPr lang="es" sz="1300">
                <a:solidFill>
                  <a:schemeClr val="dk1"/>
                </a:solidFill>
              </a:rPr>
              <a:t> </a:t>
            </a:r>
            <a:endParaRPr sz="1300">
              <a:solidFill>
                <a:schemeClr val="dk1"/>
              </a:solidFill>
            </a:endParaRPr>
          </a:p>
        </p:txBody>
      </p:sp>
      <p:pic>
        <p:nvPicPr>
          <p:cNvPr id="528" name="Google Shape;528;p51"/>
          <p:cNvPicPr preferRelativeResize="0"/>
          <p:nvPr/>
        </p:nvPicPr>
        <p:blipFill>
          <a:blip r:embed="rId3">
            <a:alphaModFix/>
          </a:blip>
          <a:stretch>
            <a:fillRect/>
          </a:stretch>
        </p:blipFill>
        <p:spPr>
          <a:xfrm>
            <a:off x="387101" y="1447611"/>
            <a:ext cx="3550495" cy="2787538"/>
          </a:xfrm>
          <a:prstGeom prst="rect">
            <a:avLst/>
          </a:prstGeom>
          <a:noFill/>
          <a:ln>
            <a:noFill/>
          </a:ln>
        </p:spPr>
      </p:pic>
      <p:sp>
        <p:nvSpPr>
          <p:cNvPr id="529" name="Google Shape;529;p51"/>
          <p:cNvSpPr/>
          <p:nvPr/>
        </p:nvSpPr>
        <p:spPr>
          <a:xfrm>
            <a:off x="1411175" y="3666850"/>
            <a:ext cx="311400" cy="104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51"/>
          <p:cNvSpPr/>
          <p:nvPr/>
        </p:nvSpPr>
        <p:spPr>
          <a:xfrm>
            <a:off x="1411175" y="3562600"/>
            <a:ext cx="311400" cy="104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51"/>
          <p:cNvSpPr/>
          <p:nvPr/>
        </p:nvSpPr>
        <p:spPr>
          <a:xfrm>
            <a:off x="3023625" y="3579968"/>
            <a:ext cx="311400" cy="145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51"/>
          <p:cNvSpPr/>
          <p:nvPr/>
        </p:nvSpPr>
        <p:spPr>
          <a:xfrm>
            <a:off x="3023625" y="3434286"/>
            <a:ext cx="311400" cy="145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51"/>
          <p:cNvSpPr/>
          <p:nvPr/>
        </p:nvSpPr>
        <p:spPr>
          <a:xfrm>
            <a:off x="3422175" y="3807383"/>
            <a:ext cx="323700" cy="36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51"/>
          <p:cNvSpPr/>
          <p:nvPr/>
        </p:nvSpPr>
        <p:spPr>
          <a:xfrm>
            <a:off x="3422175" y="3770950"/>
            <a:ext cx="323700" cy="36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51"/>
          <p:cNvSpPr/>
          <p:nvPr/>
        </p:nvSpPr>
        <p:spPr>
          <a:xfrm>
            <a:off x="1038525" y="3867441"/>
            <a:ext cx="275100" cy="6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51"/>
          <p:cNvSpPr/>
          <p:nvPr/>
        </p:nvSpPr>
        <p:spPr>
          <a:xfrm>
            <a:off x="1038525" y="3860540"/>
            <a:ext cx="275100" cy="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51"/>
          <p:cNvSpPr txBox="1"/>
          <p:nvPr/>
        </p:nvSpPr>
        <p:spPr>
          <a:xfrm>
            <a:off x="140075" y="4207725"/>
            <a:ext cx="1271100" cy="47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800">
                <a:solidFill>
                  <a:schemeClr val="dk1"/>
                </a:solidFill>
              </a:rPr>
              <a:t>Original images</a:t>
            </a:r>
            <a:endParaRPr sz="800">
              <a:solidFill>
                <a:schemeClr val="dk1"/>
              </a:solidFill>
            </a:endParaRPr>
          </a:p>
          <a:p>
            <a:pPr indent="0" lvl="0" marL="0" rtl="0" algn="l">
              <a:lnSpc>
                <a:spcPct val="115000"/>
              </a:lnSpc>
              <a:spcBef>
                <a:spcPts val="0"/>
              </a:spcBef>
              <a:spcAft>
                <a:spcPts val="0"/>
              </a:spcAft>
              <a:buNone/>
            </a:pPr>
            <a:r>
              <a:rPr lang="es" sz="800">
                <a:solidFill>
                  <a:schemeClr val="dk1"/>
                </a:solidFill>
              </a:rPr>
              <a:t>Horizontal Flip</a:t>
            </a:r>
            <a:endParaRPr sz="800">
              <a:solidFill>
                <a:schemeClr val="dk1"/>
              </a:solidFill>
            </a:endParaRPr>
          </a:p>
          <a:p>
            <a:pPr indent="0" lvl="0" marL="0" rtl="0" algn="l">
              <a:spcBef>
                <a:spcPts val="0"/>
              </a:spcBef>
              <a:spcAft>
                <a:spcPts val="0"/>
              </a:spcAft>
              <a:buNone/>
            </a:pPr>
            <a:r>
              <a:rPr lang="es" sz="800">
                <a:solidFill>
                  <a:schemeClr val="dk1"/>
                </a:solidFill>
              </a:rPr>
              <a:t>Mixed Transformation</a:t>
            </a:r>
            <a:endParaRPr sz="800">
              <a:solidFill>
                <a:schemeClr val="dk1"/>
              </a:solidFill>
            </a:endParaRPr>
          </a:p>
        </p:txBody>
      </p:sp>
      <p:sp>
        <p:nvSpPr>
          <p:cNvPr id="538" name="Google Shape;538;p51"/>
          <p:cNvSpPr/>
          <p:nvPr/>
        </p:nvSpPr>
        <p:spPr>
          <a:xfrm>
            <a:off x="103950" y="4299738"/>
            <a:ext cx="119700" cy="1287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51"/>
          <p:cNvSpPr/>
          <p:nvPr/>
        </p:nvSpPr>
        <p:spPr>
          <a:xfrm>
            <a:off x="103950" y="4436500"/>
            <a:ext cx="119700" cy="1287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 name="Google Shape;540;p51"/>
          <p:cNvSpPr/>
          <p:nvPr/>
        </p:nvSpPr>
        <p:spPr>
          <a:xfrm>
            <a:off x="103950" y="4573263"/>
            <a:ext cx="119700" cy="128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1" name="Google Shape;541;p51"/>
          <p:cNvSpPr/>
          <p:nvPr/>
        </p:nvSpPr>
        <p:spPr>
          <a:xfrm>
            <a:off x="500675" y="967275"/>
            <a:ext cx="3550500" cy="432300"/>
          </a:xfrm>
          <a:prstGeom prst="roundRect">
            <a:avLst>
              <a:gd fmla="val 16667" name="adj"/>
            </a:avLst>
          </a:prstGeom>
          <a:solidFill>
            <a:srgbClr val="C9DAF8">
              <a:alpha val="56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Data Augmentation</a:t>
            </a:r>
            <a:endParaRPr b="1"/>
          </a:p>
        </p:txBody>
      </p:sp>
      <p:sp>
        <p:nvSpPr>
          <p:cNvPr id="542" name="Google Shape;542;p51"/>
          <p:cNvSpPr/>
          <p:nvPr/>
        </p:nvSpPr>
        <p:spPr>
          <a:xfrm>
            <a:off x="4693750" y="967275"/>
            <a:ext cx="3550500" cy="4323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Custom Loss</a:t>
            </a:r>
            <a:endParaRPr b="1"/>
          </a:p>
        </p:txBody>
      </p:sp>
      <p:sp>
        <p:nvSpPr>
          <p:cNvPr id="543" name="Google Shape;543;p51"/>
          <p:cNvSpPr/>
          <p:nvPr/>
        </p:nvSpPr>
        <p:spPr>
          <a:xfrm>
            <a:off x="918475" y="3379100"/>
            <a:ext cx="873300" cy="8118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51"/>
          <p:cNvSpPr/>
          <p:nvPr/>
        </p:nvSpPr>
        <p:spPr>
          <a:xfrm>
            <a:off x="2964550" y="3344650"/>
            <a:ext cx="873300" cy="8463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51"/>
          <p:cNvSpPr/>
          <p:nvPr/>
        </p:nvSpPr>
        <p:spPr>
          <a:xfrm>
            <a:off x="1145275" y="2627050"/>
            <a:ext cx="419700" cy="619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51"/>
          <p:cNvSpPr/>
          <p:nvPr/>
        </p:nvSpPr>
        <p:spPr>
          <a:xfrm>
            <a:off x="3191350" y="2627050"/>
            <a:ext cx="419700" cy="619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7" name="Google Shape;547;p51"/>
          <p:cNvSpPr txBox="1"/>
          <p:nvPr/>
        </p:nvSpPr>
        <p:spPr>
          <a:xfrm>
            <a:off x="4572000" y="1447600"/>
            <a:ext cx="439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dk1"/>
                </a:solidFill>
              </a:rPr>
              <a:t>Weight vector inversely proportional to the number of train images of that class.</a:t>
            </a:r>
            <a:endParaRPr/>
          </a:p>
        </p:txBody>
      </p:sp>
      <p:sp>
        <p:nvSpPr>
          <p:cNvPr id="548" name="Google Shape;548;p51"/>
          <p:cNvSpPr txBox="1"/>
          <p:nvPr/>
        </p:nvSpPr>
        <p:spPr>
          <a:xfrm>
            <a:off x="4051175" y="2050325"/>
            <a:ext cx="5132700" cy="44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500">
                <a:solidFill>
                  <a:schemeClr val="dk1"/>
                </a:solidFill>
              </a:rPr>
              <a:t>1 </a:t>
            </a:r>
            <a:r>
              <a:rPr b="1" lang="es" sz="1700">
                <a:solidFill>
                  <a:schemeClr val="dk1"/>
                </a:solidFill>
              </a:rPr>
              <a:t>➗ ( </a:t>
            </a:r>
            <a:r>
              <a:rPr b="1" lang="es" sz="1500">
                <a:solidFill>
                  <a:schemeClr val="dk1"/>
                </a:solidFill>
              </a:rPr>
              <a:t>[30, 492, 1264, 2932, 1353, 696, 153] </a:t>
            </a:r>
            <a:r>
              <a:rPr b="1" lang="es" sz="1700">
                <a:solidFill>
                  <a:schemeClr val="dk1"/>
                </a:solidFill>
              </a:rPr>
              <a:t>➗ </a:t>
            </a:r>
            <a:r>
              <a:rPr b="1" lang="es" sz="1500">
                <a:solidFill>
                  <a:schemeClr val="dk1"/>
                </a:solidFill>
              </a:rPr>
              <a:t>6925 )</a:t>
            </a:r>
            <a:endParaRPr/>
          </a:p>
        </p:txBody>
      </p:sp>
      <p:sp>
        <p:nvSpPr>
          <p:cNvPr id="549" name="Google Shape;549;p51"/>
          <p:cNvSpPr/>
          <p:nvPr/>
        </p:nvSpPr>
        <p:spPr>
          <a:xfrm>
            <a:off x="5000650" y="2913175"/>
            <a:ext cx="2279100" cy="432300"/>
          </a:xfrm>
          <a:prstGeom prst="roundRect">
            <a:avLst>
              <a:gd fmla="val 16667" name="adj"/>
            </a:avLst>
          </a:prstGeom>
          <a:solidFill>
            <a:srgbClr val="FFF2CC">
              <a:alpha val="2342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[230, 14, 5, 2, 5, 10, 45]</a:t>
            </a:r>
            <a:endParaRPr b="1"/>
          </a:p>
        </p:txBody>
      </p:sp>
      <p:cxnSp>
        <p:nvCxnSpPr>
          <p:cNvPr id="550" name="Google Shape;550;p51"/>
          <p:cNvCxnSpPr/>
          <p:nvPr/>
        </p:nvCxnSpPr>
        <p:spPr>
          <a:xfrm>
            <a:off x="6140200" y="2494650"/>
            <a:ext cx="0" cy="3288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c. Define a train strategy</a:t>
            </a:r>
            <a:endParaRPr/>
          </a:p>
        </p:txBody>
      </p:sp>
      <p:sp>
        <p:nvSpPr>
          <p:cNvPr id="556" name="Google Shape;556;p52"/>
          <p:cNvSpPr txBox="1"/>
          <p:nvPr>
            <p:ph idx="1" type="body"/>
          </p:nvPr>
        </p:nvSpPr>
        <p:spPr>
          <a:xfrm>
            <a:off x="330150" y="568300"/>
            <a:ext cx="8483700" cy="13929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Analysing</a:t>
            </a:r>
            <a:r>
              <a:rPr lang="es" sz="1500"/>
              <a:t> the task_a results, we have confirmed the big unbalance that our dataset has.</a:t>
            </a:r>
            <a:endParaRPr sz="1500"/>
          </a:p>
        </p:txBody>
      </p:sp>
      <p:sp>
        <p:nvSpPr>
          <p:cNvPr id="557" name="Google Shape;557;p52"/>
          <p:cNvSpPr txBox="1"/>
          <p:nvPr/>
        </p:nvSpPr>
        <p:spPr>
          <a:xfrm>
            <a:off x="1411175" y="4190950"/>
            <a:ext cx="27606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u="sng">
                <a:solidFill>
                  <a:schemeClr val="dk1"/>
                </a:solidFill>
              </a:rPr>
              <a:t>Old train set</a:t>
            </a:r>
            <a:r>
              <a:rPr lang="es" sz="1300">
                <a:solidFill>
                  <a:schemeClr val="dk1"/>
                </a:solidFill>
              </a:rPr>
              <a:t>: </a:t>
            </a:r>
            <a:r>
              <a:rPr b="1" lang="es" sz="1300">
                <a:solidFill>
                  <a:schemeClr val="dk1"/>
                </a:solidFill>
              </a:rPr>
              <a:t>6011</a:t>
            </a:r>
            <a:endParaRPr b="1" sz="1300">
              <a:solidFill>
                <a:schemeClr val="dk1"/>
              </a:solidFill>
            </a:endParaRPr>
          </a:p>
          <a:p>
            <a:pPr indent="0" lvl="0" marL="0" rtl="0" algn="l">
              <a:spcBef>
                <a:spcPts val="0"/>
              </a:spcBef>
              <a:spcAft>
                <a:spcPts val="0"/>
              </a:spcAft>
              <a:buNone/>
            </a:pPr>
            <a:r>
              <a:rPr lang="es" sz="1300" u="sng">
                <a:solidFill>
                  <a:schemeClr val="dk1"/>
                </a:solidFill>
              </a:rPr>
              <a:t>New train set:</a:t>
            </a:r>
            <a:r>
              <a:rPr lang="es" sz="1300">
                <a:solidFill>
                  <a:schemeClr val="dk1"/>
                </a:solidFill>
              </a:rPr>
              <a:t> + 457+ 457 = </a:t>
            </a:r>
            <a:r>
              <a:rPr b="1" lang="es" sz="1300">
                <a:solidFill>
                  <a:srgbClr val="FF0000"/>
                </a:solidFill>
              </a:rPr>
              <a:t>6925</a:t>
            </a:r>
            <a:r>
              <a:rPr lang="es" sz="1300">
                <a:solidFill>
                  <a:schemeClr val="dk1"/>
                </a:solidFill>
              </a:rPr>
              <a:t> </a:t>
            </a:r>
            <a:endParaRPr sz="1300">
              <a:solidFill>
                <a:schemeClr val="dk1"/>
              </a:solidFill>
            </a:endParaRPr>
          </a:p>
        </p:txBody>
      </p:sp>
      <p:pic>
        <p:nvPicPr>
          <p:cNvPr id="558" name="Google Shape;558;p52"/>
          <p:cNvPicPr preferRelativeResize="0"/>
          <p:nvPr/>
        </p:nvPicPr>
        <p:blipFill>
          <a:blip r:embed="rId3">
            <a:alphaModFix/>
          </a:blip>
          <a:stretch>
            <a:fillRect/>
          </a:stretch>
        </p:blipFill>
        <p:spPr>
          <a:xfrm>
            <a:off x="387101" y="1447611"/>
            <a:ext cx="3550495" cy="2787538"/>
          </a:xfrm>
          <a:prstGeom prst="rect">
            <a:avLst/>
          </a:prstGeom>
          <a:noFill/>
          <a:ln>
            <a:noFill/>
          </a:ln>
        </p:spPr>
      </p:pic>
      <p:sp>
        <p:nvSpPr>
          <p:cNvPr id="559" name="Google Shape;559;p52"/>
          <p:cNvSpPr/>
          <p:nvPr/>
        </p:nvSpPr>
        <p:spPr>
          <a:xfrm>
            <a:off x="1411175" y="3666850"/>
            <a:ext cx="311400" cy="104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p52"/>
          <p:cNvSpPr/>
          <p:nvPr/>
        </p:nvSpPr>
        <p:spPr>
          <a:xfrm>
            <a:off x="1411175" y="3562600"/>
            <a:ext cx="311400" cy="104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p52"/>
          <p:cNvSpPr/>
          <p:nvPr/>
        </p:nvSpPr>
        <p:spPr>
          <a:xfrm>
            <a:off x="3023625" y="3579968"/>
            <a:ext cx="311400" cy="145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52"/>
          <p:cNvSpPr/>
          <p:nvPr/>
        </p:nvSpPr>
        <p:spPr>
          <a:xfrm>
            <a:off x="3023625" y="3434286"/>
            <a:ext cx="311400" cy="145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52"/>
          <p:cNvSpPr/>
          <p:nvPr/>
        </p:nvSpPr>
        <p:spPr>
          <a:xfrm>
            <a:off x="3422175" y="3807383"/>
            <a:ext cx="323700" cy="36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4" name="Google Shape;564;p52"/>
          <p:cNvSpPr/>
          <p:nvPr/>
        </p:nvSpPr>
        <p:spPr>
          <a:xfrm>
            <a:off x="3422175" y="3770950"/>
            <a:ext cx="323700" cy="36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52"/>
          <p:cNvSpPr/>
          <p:nvPr/>
        </p:nvSpPr>
        <p:spPr>
          <a:xfrm>
            <a:off x="1038525" y="3867441"/>
            <a:ext cx="275100" cy="6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52"/>
          <p:cNvSpPr/>
          <p:nvPr/>
        </p:nvSpPr>
        <p:spPr>
          <a:xfrm>
            <a:off x="1038525" y="3860540"/>
            <a:ext cx="275100" cy="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52"/>
          <p:cNvSpPr txBox="1"/>
          <p:nvPr/>
        </p:nvSpPr>
        <p:spPr>
          <a:xfrm>
            <a:off x="140075" y="4207725"/>
            <a:ext cx="1271100" cy="47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800">
                <a:solidFill>
                  <a:schemeClr val="dk1"/>
                </a:solidFill>
              </a:rPr>
              <a:t>Original images</a:t>
            </a:r>
            <a:endParaRPr sz="800">
              <a:solidFill>
                <a:schemeClr val="dk1"/>
              </a:solidFill>
            </a:endParaRPr>
          </a:p>
          <a:p>
            <a:pPr indent="0" lvl="0" marL="0" rtl="0" algn="l">
              <a:lnSpc>
                <a:spcPct val="115000"/>
              </a:lnSpc>
              <a:spcBef>
                <a:spcPts val="0"/>
              </a:spcBef>
              <a:spcAft>
                <a:spcPts val="0"/>
              </a:spcAft>
              <a:buNone/>
            </a:pPr>
            <a:r>
              <a:rPr lang="es" sz="800">
                <a:solidFill>
                  <a:schemeClr val="dk1"/>
                </a:solidFill>
              </a:rPr>
              <a:t>Horizontal Flip</a:t>
            </a:r>
            <a:endParaRPr sz="800">
              <a:solidFill>
                <a:schemeClr val="dk1"/>
              </a:solidFill>
            </a:endParaRPr>
          </a:p>
          <a:p>
            <a:pPr indent="0" lvl="0" marL="0" rtl="0" algn="l">
              <a:spcBef>
                <a:spcPts val="0"/>
              </a:spcBef>
              <a:spcAft>
                <a:spcPts val="0"/>
              </a:spcAft>
              <a:buNone/>
            </a:pPr>
            <a:r>
              <a:rPr lang="es" sz="800">
                <a:solidFill>
                  <a:schemeClr val="dk1"/>
                </a:solidFill>
              </a:rPr>
              <a:t>Mixed Transformation</a:t>
            </a:r>
            <a:endParaRPr sz="800">
              <a:solidFill>
                <a:schemeClr val="dk1"/>
              </a:solidFill>
            </a:endParaRPr>
          </a:p>
        </p:txBody>
      </p:sp>
      <p:sp>
        <p:nvSpPr>
          <p:cNvPr id="568" name="Google Shape;568;p52"/>
          <p:cNvSpPr/>
          <p:nvPr/>
        </p:nvSpPr>
        <p:spPr>
          <a:xfrm>
            <a:off x="103950" y="4299738"/>
            <a:ext cx="119700" cy="1287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52"/>
          <p:cNvSpPr/>
          <p:nvPr/>
        </p:nvSpPr>
        <p:spPr>
          <a:xfrm>
            <a:off x="103950" y="4436500"/>
            <a:ext cx="119700" cy="1287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p52"/>
          <p:cNvSpPr/>
          <p:nvPr/>
        </p:nvSpPr>
        <p:spPr>
          <a:xfrm>
            <a:off x="103950" y="4573263"/>
            <a:ext cx="119700" cy="128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52"/>
          <p:cNvSpPr/>
          <p:nvPr/>
        </p:nvSpPr>
        <p:spPr>
          <a:xfrm>
            <a:off x="500675" y="967275"/>
            <a:ext cx="3550500" cy="432300"/>
          </a:xfrm>
          <a:prstGeom prst="roundRect">
            <a:avLst>
              <a:gd fmla="val 16667" name="adj"/>
            </a:avLst>
          </a:prstGeom>
          <a:solidFill>
            <a:srgbClr val="C9DAF8">
              <a:alpha val="56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Data Augmentation</a:t>
            </a:r>
            <a:endParaRPr b="1"/>
          </a:p>
        </p:txBody>
      </p:sp>
      <p:sp>
        <p:nvSpPr>
          <p:cNvPr id="572" name="Google Shape;572;p52"/>
          <p:cNvSpPr/>
          <p:nvPr/>
        </p:nvSpPr>
        <p:spPr>
          <a:xfrm>
            <a:off x="4693750" y="967275"/>
            <a:ext cx="3550500" cy="4323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Custom Loss</a:t>
            </a:r>
            <a:endParaRPr b="1"/>
          </a:p>
        </p:txBody>
      </p:sp>
      <p:sp>
        <p:nvSpPr>
          <p:cNvPr id="573" name="Google Shape;573;p52"/>
          <p:cNvSpPr/>
          <p:nvPr/>
        </p:nvSpPr>
        <p:spPr>
          <a:xfrm>
            <a:off x="918475" y="3379100"/>
            <a:ext cx="873300" cy="8118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52"/>
          <p:cNvSpPr/>
          <p:nvPr/>
        </p:nvSpPr>
        <p:spPr>
          <a:xfrm>
            <a:off x="2964550" y="3344650"/>
            <a:ext cx="873300" cy="8463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52"/>
          <p:cNvSpPr/>
          <p:nvPr/>
        </p:nvSpPr>
        <p:spPr>
          <a:xfrm>
            <a:off x="1145275" y="2627050"/>
            <a:ext cx="419700" cy="619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p52"/>
          <p:cNvSpPr/>
          <p:nvPr/>
        </p:nvSpPr>
        <p:spPr>
          <a:xfrm>
            <a:off x="3191350" y="2627050"/>
            <a:ext cx="419700" cy="619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52"/>
          <p:cNvSpPr txBox="1"/>
          <p:nvPr/>
        </p:nvSpPr>
        <p:spPr>
          <a:xfrm>
            <a:off x="4572000" y="1447600"/>
            <a:ext cx="439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dk1"/>
                </a:solidFill>
              </a:rPr>
              <a:t>Weight vector inversely proportional to the number of train images of that class.</a:t>
            </a:r>
            <a:endParaRPr/>
          </a:p>
        </p:txBody>
      </p:sp>
      <p:sp>
        <p:nvSpPr>
          <p:cNvPr id="578" name="Google Shape;578;p52"/>
          <p:cNvSpPr txBox="1"/>
          <p:nvPr/>
        </p:nvSpPr>
        <p:spPr>
          <a:xfrm>
            <a:off x="4051175" y="2050325"/>
            <a:ext cx="5132700" cy="44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500">
                <a:solidFill>
                  <a:schemeClr val="dk1"/>
                </a:solidFill>
              </a:rPr>
              <a:t>1 </a:t>
            </a:r>
            <a:r>
              <a:rPr b="1" lang="es" sz="1700">
                <a:solidFill>
                  <a:schemeClr val="dk1"/>
                </a:solidFill>
              </a:rPr>
              <a:t>➗ ( </a:t>
            </a:r>
            <a:r>
              <a:rPr b="1" lang="es" sz="1500">
                <a:solidFill>
                  <a:schemeClr val="dk1"/>
                </a:solidFill>
              </a:rPr>
              <a:t>[30, 492, 1264, 2932, 1353, 696, 153] </a:t>
            </a:r>
            <a:r>
              <a:rPr b="1" lang="es" sz="1700">
                <a:solidFill>
                  <a:schemeClr val="dk1"/>
                </a:solidFill>
              </a:rPr>
              <a:t>➗ </a:t>
            </a:r>
            <a:r>
              <a:rPr b="1" lang="es" sz="1500">
                <a:solidFill>
                  <a:schemeClr val="dk1"/>
                </a:solidFill>
              </a:rPr>
              <a:t>6925 )</a:t>
            </a:r>
            <a:endParaRPr/>
          </a:p>
        </p:txBody>
      </p:sp>
      <p:sp>
        <p:nvSpPr>
          <p:cNvPr id="579" name="Google Shape;579;p52"/>
          <p:cNvSpPr/>
          <p:nvPr/>
        </p:nvSpPr>
        <p:spPr>
          <a:xfrm>
            <a:off x="5000650" y="2913175"/>
            <a:ext cx="2279100" cy="432300"/>
          </a:xfrm>
          <a:prstGeom prst="roundRect">
            <a:avLst>
              <a:gd fmla="val 16667" name="adj"/>
            </a:avLst>
          </a:prstGeom>
          <a:solidFill>
            <a:srgbClr val="FFF2CC">
              <a:alpha val="2342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[230, 14, 5, 2, 5, 10, 45]</a:t>
            </a:r>
            <a:endParaRPr b="1"/>
          </a:p>
        </p:txBody>
      </p:sp>
      <p:cxnSp>
        <p:nvCxnSpPr>
          <p:cNvPr id="580" name="Google Shape;580;p52"/>
          <p:cNvCxnSpPr/>
          <p:nvPr/>
        </p:nvCxnSpPr>
        <p:spPr>
          <a:xfrm>
            <a:off x="6140200" y="2494650"/>
            <a:ext cx="0" cy="328800"/>
          </a:xfrm>
          <a:prstGeom prst="straightConnector1">
            <a:avLst/>
          </a:prstGeom>
          <a:noFill/>
          <a:ln cap="flat" cmpd="sng" w="19050">
            <a:solidFill>
              <a:schemeClr val="dk1"/>
            </a:solidFill>
            <a:prstDash val="solid"/>
            <a:round/>
            <a:headEnd len="med" w="med" type="none"/>
            <a:tailEnd len="med" w="med" type="triangle"/>
          </a:ln>
        </p:spPr>
      </p:cxnSp>
      <p:sp>
        <p:nvSpPr>
          <p:cNvPr id="581" name="Google Shape;581;p52"/>
          <p:cNvSpPr/>
          <p:nvPr/>
        </p:nvSpPr>
        <p:spPr>
          <a:xfrm>
            <a:off x="4235200" y="3918525"/>
            <a:ext cx="4467600" cy="657600"/>
          </a:xfrm>
          <a:prstGeom prst="rect">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Baseline Train Strategy (Test Acc):     </a:t>
            </a:r>
            <a:r>
              <a:rPr b="1" lang="es" sz="1500">
                <a:solidFill>
                  <a:schemeClr val="dk1"/>
                </a:solidFill>
              </a:rPr>
              <a:t>0.52</a:t>
            </a:r>
            <a:endParaRPr b="1" sz="1500">
              <a:solidFill>
                <a:schemeClr val="dk1"/>
              </a:solidFill>
            </a:endParaRPr>
          </a:p>
          <a:p>
            <a:pPr indent="0" lvl="0" marL="0" rtl="0" algn="just">
              <a:spcBef>
                <a:spcPts val="0"/>
              </a:spcBef>
              <a:spcAft>
                <a:spcPts val="0"/>
              </a:spcAft>
              <a:buNone/>
            </a:pPr>
            <a:r>
              <a:rPr lang="es" sz="1500">
                <a:solidFill>
                  <a:schemeClr val="dk1"/>
                </a:solidFill>
              </a:rPr>
              <a:t>New Train Strategy (Test Acc):            </a:t>
            </a:r>
            <a:r>
              <a:rPr b="1" lang="es" sz="1500">
                <a:solidFill>
                  <a:schemeClr val="dk1"/>
                </a:solidFill>
              </a:rPr>
              <a:t>0.54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3"/>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d. Define a test strategy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7"/>
          <p:cNvPicPr preferRelativeResize="0"/>
          <p:nvPr/>
        </p:nvPicPr>
        <p:blipFill>
          <a:blip r:embed="rId3">
            <a:alphaModFix/>
          </a:blip>
          <a:stretch>
            <a:fillRect/>
          </a:stretch>
        </p:blipFill>
        <p:spPr>
          <a:xfrm>
            <a:off x="114000" y="1700260"/>
            <a:ext cx="2666102" cy="1754816"/>
          </a:xfrm>
          <a:prstGeom prst="rect">
            <a:avLst/>
          </a:prstGeom>
          <a:noFill/>
          <a:ln>
            <a:noFill/>
          </a:ln>
        </p:spPr>
      </p:pic>
      <p:sp>
        <p:nvSpPr>
          <p:cNvPr id="141" name="Google Shape;141;p2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Week 1: Comparing modules</a:t>
            </a:r>
            <a:endParaRPr/>
          </a:p>
        </p:txBody>
      </p:sp>
      <p:sp>
        <p:nvSpPr>
          <p:cNvPr id="142" name="Google Shape;142;p27"/>
          <p:cNvSpPr txBox="1"/>
          <p:nvPr>
            <p:ph idx="1" type="body"/>
          </p:nvPr>
        </p:nvSpPr>
        <p:spPr>
          <a:xfrm>
            <a:off x="6198450" y="704850"/>
            <a:ext cx="2760300" cy="5595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lang="es" sz="2400"/>
              <a:t>Code</a:t>
            </a:r>
            <a:endParaRPr b="1" sz="2400"/>
          </a:p>
        </p:txBody>
      </p:sp>
      <p:sp>
        <p:nvSpPr>
          <p:cNvPr id="143" name="Google Shape;143;p27"/>
          <p:cNvSpPr txBox="1"/>
          <p:nvPr>
            <p:ph idx="1" type="body"/>
          </p:nvPr>
        </p:nvSpPr>
        <p:spPr>
          <a:xfrm>
            <a:off x="3165200" y="716100"/>
            <a:ext cx="2760300" cy="5595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lang="es" sz="2400"/>
              <a:t>Performance</a:t>
            </a:r>
            <a:endParaRPr b="1" sz="2400"/>
          </a:p>
        </p:txBody>
      </p:sp>
      <p:sp>
        <p:nvSpPr>
          <p:cNvPr id="144" name="Google Shape;144;p27"/>
          <p:cNvSpPr txBox="1"/>
          <p:nvPr>
            <p:ph idx="1" type="body"/>
          </p:nvPr>
        </p:nvSpPr>
        <p:spPr>
          <a:xfrm>
            <a:off x="0" y="704850"/>
            <a:ext cx="2760300" cy="5595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lang="es" sz="2400"/>
              <a:t>Results</a:t>
            </a:r>
            <a:endParaRPr b="1" sz="2400"/>
          </a:p>
        </p:txBody>
      </p:sp>
      <p:sp>
        <p:nvSpPr>
          <p:cNvPr id="145" name="Google Shape;145;p27"/>
          <p:cNvSpPr txBox="1"/>
          <p:nvPr>
            <p:ph idx="1" type="body"/>
          </p:nvPr>
        </p:nvSpPr>
        <p:spPr>
          <a:xfrm>
            <a:off x="6939481" y="210017"/>
            <a:ext cx="554100" cy="2463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s" sz="1300"/>
              <a:t>VS</a:t>
            </a:r>
            <a:endParaRPr sz="1300"/>
          </a:p>
        </p:txBody>
      </p:sp>
      <p:pic>
        <p:nvPicPr>
          <p:cNvPr id="146" name="Google Shape;146;p27"/>
          <p:cNvPicPr preferRelativeResize="0"/>
          <p:nvPr/>
        </p:nvPicPr>
        <p:blipFill>
          <a:blip r:embed="rId4">
            <a:alphaModFix/>
          </a:blip>
          <a:stretch>
            <a:fillRect/>
          </a:stretch>
        </p:blipFill>
        <p:spPr>
          <a:xfrm>
            <a:off x="5562600" y="-119"/>
            <a:ext cx="1413888" cy="777575"/>
          </a:xfrm>
          <a:prstGeom prst="rect">
            <a:avLst/>
          </a:prstGeom>
          <a:noFill/>
          <a:ln>
            <a:noFill/>
          </a:ln>
        </p:spPr>
      </p:pic>
      <p:pic>
        <p:nvPicPr>
          <p:cNvPr id="147" name="Google Shape;147;p27"/>
          <p:cNvPicPr preferRelativeResize="0"/>
          <p:nvPr/>
        </p:nvPicPr>
        <p:blipFill>
          <a:blip r:embed="rId5">
            <a:alphaModFix/>
          </a:blip>
          <a:stretch>
            <a:fillRect/>
          </a:stretch>
        </p:blipFill>
        <p:spPr>
          <a:xfrm>
            <a:off x="7384838" y="45632"/>
            <a:ext cx="1566413" cy="686069"/>
          </a:xfrm>
          <a:prstGeom prst="rect">
            <a:avLst/>
          </a:prstGeom>
          <a:noFill/>
          <a:ln>
            <a:noFill/>
          </a:ln>
        </p:spPr>
      </p:pic>
      <p:cxnSp>
        <p:nvCxnSpPr>
          <p:cNvPr id="148" name="Google Shape;148;p27"/>
          <p:cNvCxnSpPr/>
          <p:nvPr/>
        </p:nvCxnSpPr>
        <p:spPr>
          <a:xfrm flipH="1">
            <a:off x="2941250" y="997975"/>
            <a:ext cx="13800" cy="3738900"/>
          </a:xfrm>
          <a:prstGeom prst="straightConnector1">
            <a:avLst/>
          </a:prstGeom>
          <a:noFill/>
          <a:ln cap="flat" cmpd="sng" w="28575">
            <a:solidFill>
              <a:srgbClr val="287D7D"/>
            </a:solidFill>
            <a:prstDash val="dash"/>
            <a:round/>
            <a:headEnd len="med" w="med" type="none"/>
            <a:tailEnd len="med" w="med" type="none"/>
          </a:ln>
        </p:spPr>
      </p:cxnSp>
      <p:cxnSp>
        <p:nvCxnSpPr>
          <p:cNvPr id="149" name="Google Shape;149;p27"/>
          <p:cNvCxnSpPr/>
          <p:nvPr/>
        </p:nvCxnSpPr>
        <p:spPr>
          <a:xfrm flipH="1">
            <a:off x="6091025" y="997975"/>
            <a:ext cx="13800" cy="3738900"/>
          </a:xfrm>
          <a:prstGeom prst="straightConnector1">
            <a:avLst/>
          </a:prstGeom>
          <a:noFill/>
          <a:ln cap="flat" cmpd="sng" w="28575">
            <a:solidFill>
              <a:srgbClr val="287D7D"/>
            </a:solidFill>
            <a:prstDash val="dash"/>
            <a:round/>
            <a:headEnd len="med" w="med" type="none"/>
            <a:tailEnd len="med" w="med" type="none"/>
          </a:ln>
        </p:spPr>
      </p:cxnSp>
      <p:sp>
        <p:nvSpPr>
          <p:cNvPr id="150" name="Google Shape;150;p27"/>
          <p:cNvSpPr txBox="1"/>
          <p:nvPr>
            <p:ph idx="1" type="body"/>
          </p:nvPr>
        </p:nvSpPr>
        <p:spPr>
          <a:xfrm>
            <a:off x="6245550" y="1157775"/>
            <a:ext cx="2785200" cy="3459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PyTorch </a:t>
            </a:r>
            <a:r>
              <a:rPr lang="es" sz="1600"/>
              <a:t>lets</a:t>
            </a:r>
            <a:r>
              <a:rPr lang="es" sz="1600"/>
              <a:t> you code</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000"/>
          </a:p>
          <a:p>
            <a:pPr indent="0" lvl="0" marL="0" rtl="0" algn="l">
              <a:spcBef>
                <a:spcPts val="360"/>
              </a:spcBef>
              <a:spcAft>
                <a:spcPts val="0"/>
              </a:spcAft>
              <a:buNone/>
            </a:pPr>
            <a:r>
              <a:rPr lang="es" sz="1600"/>
              <a:t>Lightning has a convention</a:t>
            </a:r>
            <a:endParaRPr sz="1600"/>
          </a:p>
        </p:txBody>
      </p:sp>
      <p:sp>
        <p:nvSpPr>
          <p:cNvPr id="151" name="Google Shape;151;p27"/>
          <p:cNvSpPr txBox="1"/>
          <p:nvPr>
            <p:ph idx="1" type="body"/>
          </p:nvPr>
        </p:nvSpPr>
        <p:spPr>
          <a:xfrm>
            <a:off x="3142888" y="1226075"/>
            <a:ext cx="2760300" cy="34098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s" sz="1600"/>
              <a:t>12 Runs for each framework</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l">
              <a:spcBef>
                <a:spcPts val="360"/>
              </a:spcBef>
              <a:spcAft>
                <a:spcPts val="0"/>
              </a:spcAft>
              <a:buNone/>
            </a:pPr>
            <a:r>
              <a:rPr lang="es" sz="1600" u="sng"/>
              <a:t>Avg</a:t>
            </a:r>
            <a:br>
              <a:rPr lang="es" sz="1600"/>
            </a:br>
            <a:endParaRPr b="1" sz="1600"/>
          </a:p>
        </p:txBody>
      </p:sp>
      <p:sp>
        <p:nvSpPr>
          <p:cNvPr id="152" name="Google Shape;152;p27"/>
          <p:cNvSpPr txBox="1"/>
          <p:nvPr>
            <p:ph idx="1" type="body"/>
          </p:nvPr>
        </p:nvSpPr>
        <p:spPr>
          <a:xfrm>
            <a:off x="114000" y="1149775"/>
            <a:ext cx="2686500" cy="3459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Lightning achieved slightly better results than PyTorch</a:t>
            </a:r>
            <a:endParaRPr sz="1600"/>
          </a:p>
        </p:txBody>
      </p:sp>
      <p:pic>
        <p:nvPicPr>
          <p:cNvPr id="153" name="Google Shape;153;p27"/>
          <p:cNvPicPr preferRelativeResize="0"/>
          <p:nvPr/>
        </p:nvPicPr>
        <p:blipFill>
          <a:blip r:embed="rId6">
            <a:alphaModFix/>
          </a:blip>
          <a:stretch>
            <a:fillRect/>
          </a:stretch>
        </p:blipFill>
        <p:spPr>
          <a:xfrm>
            <a:off x="3331350" y="1598250"/>
            <a:ext cx="2382225" cy="1771420"/>
          </a:xfrm>
          <a:prstGeom prst="rect">
            <a:avLst/>
          </a:prstGeom>
          <a:noFill/>
          <a:ln>
            <a:noFill/>
          </a:ln>
        </p:spPr>
      </p:pic>
      <p:pic>
        <p:nvPicPr>
          <p:cNvPr id="154" name="Google Shape;154;p27"/>
          <p:cNvPicPr preferRelativeResize="0"/>
          <p:nvPr/>
        </p:nvPicPr>
        <p:blipFill>
          <a:blip r:embed="rId5">
            <a:alphaModFix/>
          </a:blip>
          <a:stretch>
            <a:fillRect/>
          </a:stretch>
        </p:blipFill>
        <p:spPr>
          <a:xfrm>
            <a:off x="3837178" y="3230284"/>
            <a:ext cx="740952" cy="324551"/>
          </a:xfrm>
          <a:prstGeom prst="rect">
            <a:avLst/>
          </a:prstGeom>
          <a:noFill/>
          <a:ln>
            <a:noFill/>
          </a:ln>
        </p:spPr>
      </p:pic>
      <p:pic>
        <p:nvPicPr>
          <p:cNvPr id="155" name="Google Shape;155;p27"/>
          <p:cNvPicPr preferRelativeResize="0"/>
          <p:nvPr/>
        </p:nvPicPr>
        <p:blipFill>
          <a:blip r:embed="rId4">
            <a:alphaModFix/>
          </a:blip>
          <a:stretch>
            <a:fillRect/>
          </a:stretch>
        </p:blipFill>
        <p:spPr>
          <a:xfrm>
            <a:off x="4820661" y="3211824"/>
            <a:ext cx="657269" cy="361476"/>
          </a:xfrm>
          <a:prstGeom prst="rect">
            <a:avLst/>
          </a:prstGeom>
          <a:noFill/>
          <a:ln>
            <a:noFill/>
          </a:ln>
        </p:spPr>
      </p:pic>
      <p:sp>
        <p:nvSpPr>
          <p:cNvPr id="156" name="Google Shape;156;p27"/>
          <p:cNvSpPr/>
          <p:nvPr/>
        </p:nvSpPr>
        <p:spPr>
          <a:xfrm>
            <a:off x="3742513" y="3610250"/>
            <a:ext cx="930300" cy="324600"/>
          </a:xfrm>
          <a:prstGeom prst="rect">
            <a:avLst/>
          </a:prstGeom>
          <a:solidFill>
            <a:srgbClr val="D9D2E9"/>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7.23 mins</a:t>
            </a:r>
            <a:endParaRPr b="1" sz="1200"/>
          </a:p>
        </p:txBody>
      </p:sp>
      <p:sp>
        <p:nvSpPr>
          <p:cNvPr id="157" name="Google Shape;157;p27"/>
          <p:cNvSpPr/>
          <p:nvPr/>
        </p:nvSpPr>
        <p:spPr>
          <a:xfrm>
            <a:off x="4761163" y="3610250"/>
            <a:ext cx="984300" cy="324600"/>
          </a:xfrm>
          <a:prstGeom prst="rect">
            <a:avLst/>
          </a:prstGeom>
          <a:solidFill>
            <a:srgbClr val="F4CCCC"/>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t>12.49 mins</a:t>
            </a:r>
            <a:endParaRPr b="1" sz="1200"/>
          </a:p>
        </p:txBody>
      </p:sp>
      <p:sp>
        <p:nvSpPr>
          <p:cNvPr id="158" name="Google Shape;158;p27"/>
          <p:cNvSpPr/>
          <p:nvPr/>
        </p:nvSpPr>
        <p:spPr>
          <a:xfrm>
            <a:off x="3189425" y="4100125"/>
            <a:ext cx="2666100" cy="634800"/>
          </a:xfrm>
          <a:prstGeom prst="roundRect">
            <a:avLst>
              <a:gd fmla="val 16667" name="adj"/>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500">
                <a:solidFill>
                  <a:srgbClr val="674EA7"/>
                </a:solidFill>
              </a:rPr>
              <a:t>Lightning</a:t>
            </a:r>
            <a:r>
              <a:rPr lang="es" sz="1500">
                <a:solidFill>
                  <a:schemeClr val="dk1"/>
                </a:solidFill>
              </a:rPr>
              <a:t> is </a:t>
            </a:r>
            <a:r>
              <a:rPr b="1" lang="es" sz="1500">
                <a:solidFill>
                  <a:schemeClr val="dk1"/>
                </a:solidFill>
              </a:rPr>
              <a:t>faster</a:t>
            </a:r>
            <a:br>
              <a:rPr lang="es" sz="1500">
                <a:solidFill>
                  <a:schemeClr val="dk1"/>
                </a:solidFill>
              </a:rPr>
            </a:br>
            <a:r>
              <a:rPr lang="es" sz="1500">
                <a:solidFill>
                  <a:srgbClr val="674EA7"/>
                </a:solidFill>
              </a:rPr>
              <a:t>Lightning</a:t>
            </a:r>
            <a:r>
              <a:rPr lang="es" sz="1500">
                <a:solidFill>
                  <a:schemeClr val="dk1"/>
                </a:solidFill>
              </a:rPr>
              <a:t> is more </a:t>
            </a:r>
            <a:r>
              <a:rPr b="1" lang="es" sz="1500">
                <a:solidFill>
                  <a:schemeClr val="dk1"/>
                </a:solidFill>
              </a:rPr>
              <a:t>stable</a:t>
            </a:r>
            <a:endParaRPr sz="1500"/>
          </a:p>
        </p:txBody>
      </p:sp>
      <p:sp>
        <p:nvSpPr>
          <p:cNvPr id="159" name="Google Shape;159;p27"/>
          <p:cNvSpPr/>
          <p:nvPr/>
        </p:nvSpPr>
        <p:spPr>
          <a:xfrm>
            <a:off x="6292650" y="4100125"/>
            <a:ext cx="2760300" cy="634800"/>
          </a:xfrm>
          <a:prstGeom prst="roundRect">
            <a:avLst>
              <a:gd fmla="val 16667" name="adj"/>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solidFill>
                  <a:srgbClr val="990000"/>
                </a:solidFill>
              </a:rPr>
              <a:t>PyTorch</a:t>
            </a:r>
            <a:r>
              <a:rPr lang="es">
                <a:solidFill>
                  <a:schemeClr val="dk1"/>
                </a:solidFill>
              </a:rPr>
              <a:t> is more </a:t>
            </a:r>
            <a:r>
              <a:rPr b="1" lang="es">
                <a:solidFill>
                  <a:schemeClr val="dk1"/>
                </a:solidFill>
              </a:rPr>
              <a:t>flexible</a:t>
            </a:r>
            <a:endParaRPr b="1">
              <a:solidFill>
                <a:schemeClr val="dk1"/>
              </a:solidFill>
            </a:endParaRPr>
          </a:p>
          <a:p>
            <a:pPr indent="0" lvl="0" marL="0" rtl="0" algn="ctr">
              <a:lnSpc>
                <a:spcPct val="100000"/>
              </a:lnSpc>
              <a:spcBef>
                <a:spcPts val="0"/>
              </a:spcBef>
              <a:spcAft>
                <a:spcPts val="0"/>
              </a:spcAft>
              <a:buClr>
                <a:schemeClr val="dk1"/>
              </a:buClr>
              <a:buSzPts val="1100"/>
              <a:buFont typeface="Arial"/>
              <a:buNone/>
            </a:pPr>
            <a:r>
              <a:rPr lang="es">
                <a:solidFill>
                  <a:srgbClr val="674EA7"/>
                </a:solidFill>
              </a:rPr>
              <a:t>Lightning</a:t>
            </a:r>
            <a:r>
              <a:rPr lang="es">
                <a:solidFill>
                  <a:schemeClr val="dk1"/>
                </a:solidFill>
              </a:rPr>
              <a:t> is more </a:t>
            </a:r>
            <a:r>
              <a:rPr b="1" lang="es">
                <a:solidFill>
                  <a:schemeClr val="dk1"/>
                </a:solidFill>
              </a:rPr>
              <a:t>opinionated</a:t>
            </a:r>
            <a:endParaRPr b="1">
              <a:solidFill>
                <a:schemeClr val="dk1"/>
              </a:solidFill>
            </a:endParaRPr>
          </a:p>
        </p:txBody>
      </p:sp>
      <p:pic>
        <p:nvPicPr>
          <p:cNvPr id="160" name="Google Shape;160;p27"/>
          <p:cNvPicPr preferRelativeResize="0"/>
          <p:nvPr/>
        </p:nvPicPr>
        <p:blipFill rotWithShape="1">
          <a:blip r:embed="rId7">
            <a:alphaModFix/>
          </a:blip>
          <a:srcRect b="23242" l="0" r="38180" t="14093"/>
          <a:stretch/>
        </p:blipFill>
        <p:spPr>
          <a:xfrm>
            <a:off x="6292650" y="1529950"/>
            <a:ext cx="2666101" cy="860712"/>
          </a:xfrm>
          <a:prstGeom prst="rect">
            <a:avLst/>
          </a:prstGeom>
          <a:noFill/>
          <a:ln>
            <a:noFill/>
          </a:ln>
        </p:spPr>
      </p:pic>
      <p:pic>
        <p:nvPicPr>
          <p:cNvPr id="161" name="Google Shape;161;p27"/>
          <p:cNvPicPr preferRelativeResize="0"/>
          <p:nvPr/>
        </p:nvPicPr>
        <p:blipFill>
          <a:blip r:embed="rId8">
            <a:alphaModFix/>
          </a:blip>
          <a:stretch>
            <a:fillRect/>
          </a:stretch>
        </p:blipFill>
        <p:spPr>
          <a:xfrm>
            <a:off x="6245550" y="2900834"/>
            <a:ext cx="2760300" cy="846852"/>
          </a:xfrm>
          <a:prstGeom prst="rect">
            <a:avLst/>
          </a:prstGeom>
          <a:noFill/>
          <a:ln>
            <a:noFill/>
          </a:ln>
        </p:spPr>
      </p:pic>
      <p:sp>
        <p:nvSpPr>
          <p:cNvPr id="162" name="Google Shape;162;p27"/>
          <p:cNvSpPr txBox="1"/>
          <p:nvPr>
            <p:ph idx="1" type="body"/>
          </p:nvPr>
        </p:nvSpPr>
        <p:spPr>
          <a:xfrm>
            <a:off x="40250" y="3378950"/>
            <a:ext cx="2760300" cy="63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u="sng"/>
              <a:t>Best</a:t>
            </a:r>
            <a:br>
              <a:rPr lang="es" sz="1600" u="sng"/>
            </a:br>
            <a:r>
              <a:rPr lang="es" sz="1600"/>
              <a:t> </a:t>
            </a:r>
            <a:r>
              <a:rPr lang="es" sz="1600" u="sng"/>
              <a:t>Val</a:t>
            </a:r>
            <a:br>
              <a:rPr lang="es" sz="1600"/>
            </a:br>
            <a:endParaRPr b="1" sz="1600"/>
          </a:p>
        </p:txBody>
      </p:sp>
      <p:sp>
        <p:nvSpPr>
          <p:cNvPr id="163" name="Google Shape;163;p27"/>
          <p:cNvSpPr/>
          <p:nvPr/>
        </p:nvSpPr>
        <p:spPr>
          <a:xfrm>
            <a:off x="707138" y="3549675"/>
            <a:ext cx="930300" cy="324600"/>
          </a:xfrm>
          <a:prstGeom prst="rect">
            <a:avLst/>
          </a:prstGeom>
          <a:solidFill>
            <a:srgbClr val="D9D2E9"/>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t>80.16%</a:t>
            </a:r>
            <a:endParaRPr b="1" sz="1600"/>
          </a:p>
        </p:txBody>
      </p:sp>
      <p:sp>
        <p:nvSpPr>
          <p:cNvPr id="164" name="Google Shape;164;p27"/>
          <p:cNvSpPr/>
          <p:nvPr/>
        </p:nvSpPr>
        <p:spPr>
          <a:xfrm>
            <a:off x="1769088" y="3549675"/>
            <a:ext cx="984300" cy="324600"/>
          </a:xfrm>
          <a:prstGeom prst="rect">
            <a:avLst/>
          </a:prstGeom>
          <a:solidFill>
            <a:srgbClr val="F4CCCC"/>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t>77.84%</a:t>
            </a:r>
            <a:endParaRPr b="1" sz="1600"/>
          </a:p>
        </p:txBody>
      </p:sp>
      <p:sp>
        <p:nvSpPr>
          <p:cNvPr id="165" name="Google Shape;165;p27"/>
          <p:cNvSpPr/>
          <p:nvPr/>
        </p:nvSpPr>
        <p:spPr>
          <a:xfrm>
            <a:off x="87300" y="4177675"/>
            <a:ext cx="2666100" cy="479700"/>
          </a:xfrm>
          <a:prstGeom prst="roundRect">
            <a:avLst>
              <a:gd fmla="val 16667" name="adj"/>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500">
                <a:solidFill>
                  <a:schemeClr val="dk1"/>
                </a:solidFill>
              </a:rPr>
              <a:t>Both achieve similar results</a:t>
            </a:r>
            <a:endParaRPr sz="15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d. Define a test strategy</a:t>
            </a:r>
            <a:endParaRPr/>
          </a:p>
        </p:txBody>
      </p:sp>
      <p:sp>
        <p:nvSpPr>
          <p:cNvPr id="592" name="Google Shape;592;p54"/>
          <p:cNvSpPr txBox="1"/>
          <p:nvPr>
            <p:ph idx="1" type="body"/>
          </p:nvPr>
        </p:nvSpPr>
        <p:spPr>
          <a:xfrm>
            <a:off x="330200" y="781050"/>
            <a:ext cx="8483700" cy="10506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s" sz="1500"/>
              <a:t>B</a:t>
            </a:r>
            <a:r>
              <a:rPr b="1" lang="es" sz="1500"/>
              <a:t>aseline </a:t>
            </a:r>
            <a:r>
              <a:rPr lang="es" sz="1500"/>
              <a:t>strategy: </a:t>
            </a:r>
            <a:r>
              <a:rPr b="1" lang="es" sz="1500"/>
              <a:t>treat all the images of each user individually </a:t>
            </a:r>
            <a:r>
              <a:rPr lang="es" sz="1500"/>
              <a:t>as if they were not related to each other.</a:t>
            </a:r>
            <a:endParaRPr sz="1500"/>
          </a:p>
          <a:p>
            <a:pPr indent="0" lvl="0" marL="0" rtl="0" algn="just">
              <a:spcBef>
                <a:spcPts val="360"/>
              </a:spcBef>
              <a:spcAft>
                <a:spcPts val="0"/>
              </a:spcAft>
              <a:buNone/>
            </a:pPr>
            <a:r>
              <a:rPr lang="es" sz="1500"/>
              <a:t>At the </a:t>
            </a:r>
            <a:r>
              <a:rPr lang="es" sz="1500"/>
              <a:t>end,</a:t>
            </a:r>
            <a:r>
              <a:rPr lang="es" sz="1500"/>
              <a:t> aggregate all the test images predicted results to calculate the </a:t>
            </a:r>
            <a:r>
              <a:rPr b="1" lang="es" sz="1500"/>
              <a:t>Test Accuracy</a:t>
            </a:r>
            <a:r>
              <a:rPr lang="es" sz="1500"/>
              <a:t>:</a:t>
            </a:r>
            <a:endParaRPr sz="1500"/>
          </a:p>
        </p:txBody>
      </p:sp>
      <p:pic>
        <p:nvPicPr>
          <p:cNvPr id="593" name="Google Shape;593;p54"/>
          <p:cNvPicPr preferRelativeResize="0"/>
          <p:nvPr/>
        </p:nvPicPr>
        <p:blipFill>
          <a:blip r:embed="rId3">
            <a:alphaModFix/>
          </a:blip>
          <a:stretch>
            <a:fillRect/>
          </a:stretch>
        </p:blipFill>
        <p:spPr>
          <a:xfrm>
            <a:off x="533375" y="1834150"/>
            <a:ext cx="780950" cy="780950"/>
          </a:xfrm>
          <a:prstGeom prst="rect">
            <a:avLst/>
          </a:prstGeom>
          <a:noFill/>
          <a:ln>
            <a:noFill/>
          </a:ln>
        </p:spPr>
      </p:pic>
      <p:sp>
        <p:nvSpPr>
          <p:cNvPr id="594" name="Google Shape;594;p54"/>
          <p:cNvSpPr txBox="1"/>
          <p:nvPr/>
        </p:nvSpPr>
        <p:spPr>
          <a:xfrm>
            <a:off x="880525" y="1643750"/>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-9BZ8A9U7TE.000</a:t>
            </a:r>
            <a:endParaRPr sz="700">
              <a:solidFill>
                <a:schemeClr val="dk1"/>
              </a:solidFill>
            </a:endParaRPr>
          </a:p>
        </p:txBody>
      </p:sp>
      <p:pic>
        <p:nvPicPr>
          <p:cNvPr id="595" name="Google Shape;595;p54"/>
          <p:cNvPicPr preferRelativeResize="0"/>
          <p:nvPr/>
        </p:nvPicPr>
        <p:blipFill>
          <a:blip r:embed="rId4">
            <a:alphaModFix/>
          </a:blip>
          <a:stretch>
            <a:fillRect/>
          </a:stretch>
        </p:blipFill>
        <p:spPr>
          <a:xfrm>
            <a:off x="2023238" y="1834150"/>
            <a:ext cx="780950" cy="780950"/>
          </a:xfrm>
          <a:prstGeom prst="rect">
            <a:avLst/>
          </a:prstGeom>
          <a:noFill/>
          <a:ln>
            <a:noFill/>
          </a:ln>
        </p:spPr>
      </p:pic>
      <p:sp>
        <p:nvSpPr>
          <p:cNvPr id="596" name="Google Shape;596;p54"/>
          <p:cNvSpPr txBox="1"/>
          <p:nvPr/>
        </p:nvSpPr>
        <p:spPr>
          <a:xfrm>
            <a:off x="2300275" y="1643750"/>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-9BZ8A9U7TE.001</a:t>
            </a:r>
            <a:endParaRPr sz="700">
              <a:solidFill>
                <a:schemeClr val="dk1"/>
              </a:solidFill>
            </a:endParaRPr>
          </a:p>
        </p:txBody>
      </p:sp>
      <p:sp>
        <p:nvSpPr>
          <p:cNvPr id="597" name="Google Shape;597;p54"/>
          <p:cNvSpPr txBox="1"/>
          <p:nvPr/>
        </p:nvSpPr>
        <p:spPr>
          <a:xfrm>
            <a:off x="3429875" y="1643750"/>
            <a:ext cx="1813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chemeClr val="dk1"/>
                </a:solidFill>
              </a:rPr>
              <a:t>. . .</a:t>
            </a:r>
            <a:endParaRPr sz="4800">
              <a:solidFill>
                <a:schemeClr val="dk1"/>
              </a:solidFill>
            </a:endParaRPr>
          </a:p>
        </p:txBody>
      </p:sp>
      <p:pic>
        <p:nvPicPr>
          <p:cNvPr id="598" name="Google Shape;598;p54"/>
          <p:cNvPicPr preferRelativeResize="0"/>
          <p:nvPr/>
        </p:nvPicPr>
        <p:blipFill>
          <a:blip r:embed="rId5">
            <a:alphaModFix/>
          </a:blip>
          <a:stretch>
            <a:fillRect/>
          </a:stretch>
        </p:blipFill>
        <p:spPr>
          <a:xfrm>
            <a:off x="4942175" y="1834150"/>
            <a:ext cx="780950" cy="780950"/>
          </a:xfrm>
          <a:prstGeom prst="rect">
            <a:avLst/>
          </a:prstGeom>
          <a:noFill/>
          <a:ln>
            <a:noFill/>
          </a:ln>
        </p:spPr>
      </p:pic>
      <p:sp>
        <p:nvSpPr>
          <p:cNvPr id="599" name="Google Shape;599;p54"/>
          <p:cNvSpPr txBox="1"/>
          <p:nvPr/>
        </p:nvSpPr>
        <p:spPr>
          <a:xfrm>
            <a:off x="5089175" y="1643750"/>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0mym1CooiTE.000</a:t>
            </a:r>
            <a:endParaRPr sz="700">
              <a:solidFill>
                <a:schemeClr val="dk1"/>
              </a:solidFill>
            </a:endParaRPr>
          </a:p>
        </p:txBody>
      </p:sp>
      <p:pic>
        <p:nvPicPr>
          <p:cNvPr id="600" name="Google Shape;600;p54"/>
          <p:cNvPicPr preferRelativeResize="0"/>
          <p:nvPr/>
        </p:nvPicPr>
        <p:blipFill>
          <a:blip r:embed="rId6">
            <a:alphaModFix/>
          </a:blip>
          <a:stretch>
            <a:fillRect/>
          </a:stretch>
        </p:blipFill>
        <p:spPr>
          <a:xfrm>
            <a:off x="7527075" y="1834150"/>
            <a:ext cx="780950" cy="780950"/>
          </a:xfrm>
          <a:prstGeom prst="rect">
            <a:avLst/>
          </a:prstGeom>
          <a:noFill/>
          <a:ln>
            <a:noFill/>
          </a:ln>
        </p:spPr>
      </p:pic>
      <p:sp>
        <p:nvSpPr>
          <p:cNvPr id="601" name="Google Shape;601;p54"/>
          <p:cNvSpPr txBox="1"/>
          <p:nvPr/>
        </p:nvSpPr>
        <p:spPr>
          <a:xfrm>
            <a:off x="6115975" y="1643750"/>
            <a:ext cx="1813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chemeClr val="dk1"/>
                </a:solidFill>
              </a:rPr>
              <a:t>. . .</a:t>
            </a:r>
            <a:endParaRPr sz="4800">
              <a:solidFill>
                <a:schemeClr val="dk1"/>
              </a:solidFill>
            </a:endParaRPr>
          </a:p>
        </p:txBody>
      </p:sp>
      <p:sp>
        <p:nvSpPr>
          <p:cNvPr id="602" name="Google Shape;602;p54"/>
          <p:cNvSpPr txBox="1"/>
          <p:nvPr/>
        </p:nvSpPr>
        <p:spPr>
          <a:xfrm>
            <a:off x="7861100" y="1643750"/>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fY4tctYZTz8.004</a:t>
            </a:r>
            <a:endParaRPr sz="700">
              <a:solidFill>
                <a:schemeClr val="dk1"/>
              </a:solidFill>
            </a:endParaRPr>
          </a:p>
        </p:txBody>
      </p:sp>
      <p:sp>
        <p:nvSpPr>
          <p:cNvPr id="603" name="Google Shape;603;p54"/>
          <p:cNvSpPr txBox="1"/>
          <p:nvPr/>
        </p:nvSpPr>
        <p:spPr>
          <a:xfrm>
            <a:off x="447450" y="2753875"/>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3</a:t>
            </a:r>
            <a:endParaRPr b="1" sz="900">
              <a:solidFill>
                <a:schemeClr val="dk1"/>
              </a:solidFill>
            </a:endParaRPr>
          </a:p>
          <a:p>
            <a:pPr indent="0" lvl="0" marL="0" rtl="0" algn="l">
              <a:spcBef>
                <a:spcPts val="0"/>
              </a:spcBef>
              <a:spcAft>
                <a:spcPts val="0"/>
              </a:spcAft>
              <a:buNone/>
            </a:pPr>
            <a:r>
              <a:rPr b="1" lang="es" sz="900">
                <a:solidFill>
                  <a:schemeClr val="dk1"/>
                </a:solidFill>
              </a:rPr>
              <a:t>Gt Label: 1</a:t>
            </a:r>
            <a:endParaRPr b="1" sz="900">
              <a:solidFill>
                <a:schemeClr val="dk1"/>
              </a:solidFill>
            </a:endParaRPr>
          </a:p>
        </p:txBody>
      </p:sp>
      <p:sp>
        <p:nvSpPr>
          <p:cNvPr id="604" name="Google Shape;604;p54"/>
          <p:cNvSpPr txBox="1"/>
          <p:nvPr/>
        </p:nvSpPr>
        <p:spPr>
          <a:xfrm>
            <a:off x="1937325" y="2753875"/>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1</a:t>
            </a:r>
            <a:endParaRPr b="1" sz="900">
              <a:solidFill>
                <a:schemeClr val="dk1"/>
              </a:solidFill>
            </a:endParaRPr>
          </a:p>
          <a:p>
            <a:pPr indent="0" lvl="0" marL="0" rtl="0" algn="l">
              <a:spcBef>
                <a:spcPts val="0"/>
              </a:spcBef>
              <a:spcAft>
                <a:spcPts val="0"/>
              </a:spcAft>
              <a:buNone/>
            </a:pPr>
            <a:r>
              <a:rPr b="1" lang="es" sz="900">
                <a:solidFill>
                  <a:schemeClr val="dk1"/>
                </a:solidFill>
              </a:rPr>
              <a:t>Gt Label: 1</a:t>
            </a:r>
            <a:endParaRPr b="1" sz="900">
              <a:solidFill>
                <a:schemeClr val="dk1"/>
              </a:solidFill>
            </a:endParaRPr>
          </a:p>
        </p:txBody>
      </p:sp>
      <p:sp>
        <p:nvSpPr>
          <p:cNvPr id="605" name="Google Shape;605;p54"/>
          <p:cNvSpPr txBox="1"/>
          <p:nvPr/>
        </p:nvSpPr>
        <p:spPr>
          <a:xfrm>
            <a:off x="4856250" y="2753875"/>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3</a:t>
            </a:r>
            <a:endParaRPr b="1" sz="900">
              <a:solidFill>
                <a:schemeClr val="dk1"/>
              </a:solidFill>
            </a:endParaRPr>
          </a:p>
          <a:p>
            <a:pPr indent="0" lvl="0" marL="0" rtl="0" algn="l">
              <a:spcBef>
                <a:spcPts val="0"/>
              </a:spcBef>
              <a:spcAft>
                <a:spcPts val="0"/>
              </a:spcAft>
              <a:buNone/>
            </a:pPr>
            <a:r>
              <a:rPr b="1" lang="es" sz="900">
                <a:solidFill>
                  <a:schemeClr val="dk1"/>
                </a:solidFill>
              </a:rPr>
              <a:t>Gt Label: 3</a:t>
            </a:r>
            <a:endParaRPr b="1" sz="900">
              <a:solidFill>
                <a:schemeClr val="dk1"/>
              </a:solidFill>
            </a:endParaRPr>
          </a:p>
        </p:txBody>
      </p:sp>
      <p:sp>
        <p:nvSpPr>
          <p:cNvPr id="606" name="Google Shape;606;p54"/>
          <p:cNvSpPr txBox="1"/>
          <p:nvPr/>
        </p:nvSpPr>
        <p:spPr>
          <a:xfrm>
            <a:off x="7441150" y="2753875"/>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4</a:t>
            </a:r>
            <a:endParaRPr b="1" sz="900">
              <a:solidFill>
                <a:schemeClr val="dk1"/>
              </a:solidFill>
            </a:endParaRPr>
          </a:p>
          <a:p>
            <a:pPr indent="0" lvl="0" marL="0" rtl="0" algn="l">
              <a:spcBef>
                <a:spcPts val="0"/>
              </a:spcBef>
              <a:spcAft>
                <a:spcPts val="0"/>
              </a:spcAft>
              <a:buNone/>
            </a:pPr>
            <a:r>
              <a:rPr b="1" lang="es" sz="900">
                <a:solidFill>
                  <a:schemeClr val="dk1"/>
                </a:solidFill>
              </a:rPr>
              <a:t>Gt Label: 7</a:t>
            </a:r>
            <a:endParaRPr b="1" sz="900">
              <a:solidFill>
                <a:schemeClr val="dk1"/>
              </a:solidFill>
            </a:endParaRPr>
          </a:p>
        </p:txBody>
      </p:sp>
      <p:sp>
        <p:nvSpPr>
          <p:cNvPr id="607" name="Google Shape;607;p54"/>
          <p:cNvSpPr txBox="1"/>
          <p:nvPr/>
        </p:nvSpPr>
        <p:spPr>
          <a:xfrm>
            <a:off x="3211650" y="3420188"/>
            <a:ext cx="27015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chemeClr val="dk1"/>
                </a:solidFill>
              </a:rPr>
              <a:t>[0,1,·······,1,·······,0]</a:t>
            </a:r>
            <a:endParaRPr b="1" sz="2200">
              <a:solidFill>
                <a:schemeClr val="dk1"/>
              </a:solidFill>
            </a:endParaRPr>
          </a:p>
        </p:txBody>
      </p:sp>
      <p:cxnSp>
        <p:nvCxnSpPr>
          <p:cNvPr id="608" name="Google Shape;608;p54"/>
          <p:cNvCxnSpPr>
            <a:stCxn id="603" idx="2"/>
          </p:cNvCxnSpPr>
          <p:nvPr/>
        </p:nvCxnSpPr>
        <p:spPr>
          <a:xfrm>
            <a:off x="923850" y="3188575"/>
            <a:ext cx="2398800" cy="342300"/>
          </a:xfrm>
          <a:prstGeom prst="straightConnector1">
            <a:avLst/>
          </a:prstGeom>
          <a:noFill/>
          <a:ln cap="flat" cmpd="sng" w="9525">
            <a:solidFill>
              <a:schemeClr val="accent1"/>
            </a:solidFill>
            <a:prstDash val="solid"/>
            <a:round/>
            <a:headEnd len="med" w="med" type="none"/>
            <a:tailEnd len="med" w="med" type="triangle"/>
          </a:ln>
        </p:spPr>
      </p:cxnSp>
      <p:cxnSp>
        <p:nvCxnSpPr>
          <p:cNvPr id="609" name="Google Shape;609;p54"/>
          <p:cNvCxnSpPr>
            <a:stCxn id="604" idx="2"/>
          </p:cNvCxnSpPr>
          <p:nvPr/>
        </p:nvCxnSpPr>
        <p:spPr>
          <a:xfrm>
            <a:off x="2413725" y="3188575"/>
            <a:ext cx="1232700" cy="314700"/>
          </a:xfrm>
          <a:prstGeom prst="straightConnector1">
            <a:avLst/>
          </a:prstGeom>
          <a:noFill/>
          <a:ln cap="flat" cmpd="sng" w="9525">
            <a:solidFill>
              <a:schemeClr val="accent1"/>
            </a:solidFill>
            <a:prstDash val="solid"/>
            <a:round/>
            <a:headEnd len="med" w="med" type="none"/>
            <a:tailEnd len="med" w="med" type="triangle"/>
          </a:ln>
        </p:spPr>
      </p:cxnSp>
      <p:cxnSp>
        <p:nvCxnSpPr>
          <p:cNvPr id="610" name="Google Shape;610;p54"/>
          <p:cNvCxnSpPr>
            <a:stCxn id="605" idx="2"/>
          </p:cNvCxnSpPr>
          <p:nvPr/>
        </p:nvCxnSpPr>
        <p:spPr>
          <a:xfrm flipH="1">
            <a:off x="4784550" y="3188575"/>
            <a:ext cx="548100" cy="333000"/>
          </a:xfrm>
          <a:prstGeom prst="straightConnector1">
            <a:avLst/>
          </a:prstGeom>
          <a:noFill/>
          <a:ln cap="flat" cmpd="sng" w="9525">
            <a:solidFill>
              <a:schemeClr val="accent1"/>
            </a:solidFill>
            <a:prstDash val="solid"/>
            <a:round/>
            <a:headEnd len="med" w="med" type="none"/>
            <a:tailEnd len="med" w="med" type="triangle"/>
          </a:ln>
        </p:spPr>
      </p:cxnSp>
      <p:cxnSp>
        <p:nvCxnSpPr>
          <p:cNvPr id="611" name="Google Shape;611;p54"/>
          <p:cNvCxnSpPr>
            <a:stCxn id="606" idx="2"/>
          </p:cNvCxnSpPr>
          <p:nvPr/>
        </p:nvCxnSpPr>
        <p:spPr>
          <a:xfrm flipH="1">
            <a:off x="5737150" y="3188575"/>
            <a:ext cx="2180400" cy="333000"/>
          </a:xfrm>
          <a:prstGeom prst="straightConnector1">
            <a:avLst/>
          </a:prstGeom>
          <a:noFill/>
          <a:ln cap="flat" cmpd="sng" w="9525">
            <a:solidFill>
              <a:schemeClr val="accent1"/>
            </a:solidFill>
            <a:prstDash val="solid"/>
            <a:round/>
            <a:headEnd len="med" w="med" type="none"/>
            <a:tailEnd len="med" w="med" type="triangle"/>
          </a:ln>
        </p:spPr>
      </p:cxnSp>
      <p:sp>
        <p:nvSpPr>
          <p:cNvPr id="612" name="Google Shape;612;p54"/>
          <p:cNvSpPr/>
          <p:nvPr/>
        </p:nvSpPr>
        <p:spPr>
          <a:xfrm flipH="1" rot="-5400000">
            <a:off x="4469550" y="3848075"/>
            <a:ext cx="185700" cy="2730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3" name="Google Shape;613;p54"/>
          <p:cNvSpPr txBox="1"/>
          <p:nvPr/>
        </p:nvSpPr>
        <p:spPr>
          <a:xfrm>
            <a:off x="3179150" y="4142200"/>
            <a:ext cx="2807700" cy="479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rPr>
              <a:t>Test Accuracy: 0.523</a:t>
            </a:r>
            <a:endParaRPr sz="2200">
              <a:solidFill>
                <a:schemeClr val="dk1"/>
              </a:solidFill>
            </a:endParaRPr>
          </a:p>
        </p:txBody>
      </p:sp>
      <p:sp>
        <p:nvSpPr>
          <p:cNvPr id="614" name="Google Shape;614;p54"/>
          <p:cNvSpPr/>
          <p:nvPr/>
        </p:nvSpPr>
        <p:spPr>
          <a:xfrm>
            <a:off x="5986850" y="3457550"/>
            <a:ext cx="2479500" cy="527400"/>
          </a:xfrm>
          <a:prstGeom prst="leftArrowCallout">
            <a:avLst>
              <a:gd fmla="val 25000" name="adj1"/>
              <a:gd fmla="val 25000" name="adj2"/>
              <a:gd fmla="val 36870" name="adj3"/>
              <a:gd fmla="val 54475" name="adj4"/>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p54"/>
          <p:cNvSpPr txBox="1"/>
          <p:nvPr/>
        </p:nvSpPr>
        <p:spPr>
          <a:xfrm>
            <a:off x="7117450" y="3420200"/>
            <a:ext cx="12765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One-hot vector:</a:t>
            </a:r>
            <a:endParaRPr b="1" sz="900">
              <a:solidFill>
                <a:schemeClr val="dk1"/>
              </a:solidFill>
            </a:endParaRPr>
          </a:p>
          <a:p>
            <a:pPr indent="0" lvl="0" marL="0" rtl="0" algn="l">
              <a:spcBef>
                <a:spcPts val="0"/>
              </a:spcBef>
              <a:spcAft>
                <a:spcPts val="0"/>
              </a:spcAft>
              <a:buNone/>
            </a:pPr>
            <a:r>
              <a:rPr lang="es" sz="900">
                <a:solidFill>
                  <a:schemeClr val="dk1"/>
                </a:solidFill>
              </a:rPr>
              <a:t>True=1</a:t>
            </a:r>
            <a:endParaRPr sz="900">
              <a:solidFill>
                <a:schemeClr val="dk1"/>
              </a:solidFill>
            </a:endParaRPr>
          </a:p>
          <a:p>
            <a:pPr indent="0" lvl="0" marL="0" rtl="0" algn="l">
              <a:spcBef>
                <a:spcPts val="0"/>
              </a:spcBef>
              <a:spcAft>
                <a:spcPts val="0"/>
              </a:spcAft>
              <a:buNone/>
            </a:pPr>
            <a:r>
              <a:rPr lang="es" sz="900">
                <a:solidFill>
                  <a:schemeClr val="dk1"/>
                </a:solidFill>
              </a:rPr>
              <a:t>False=0</a:t>
            </a:r>
            <a:endParaRPr sz="9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Define a test strategy</a:t>
            </a:r>
            <a:endParaRPr/>
          </a:p>
        </p:txBody>
      </p:sp>
      <p:sp>
        <p:nvSpPr>
          <p:cNvPr id="621" name="Google Shape;621;p55"/>
          <p:cNvSpPr txBox="1"/>
          <p:nvPr>
            <p:ph idx="1" type="body"/>
          </p:nvPr>
        </p:nvSpPr>
        <p:spPr>
          <a:xfrm>
            <a:off x="660300" y="793050"/>
            <a:ext cx="8483700" cy="724200"/>
          </a:xfrm>
          <a:prstGeom prst="rect">
            <a:avLst/>
          </a:prstGeom>
          <a:ln>
            <a:noFill/>
          </a:ln>
        </p:spPr>
        <p:txBody>
          <a:bodyPr anchorCtr="0" anchor="t" bIns="45700" lIns="91425" spcFirstLastPara="1" rIns="91425" wrap="square" tIns="45700">
            <a:noAutofit/>
          </a:bodyPr>
          <a:lstStyle/>
          <a:p>
            <a:pPr indent="0" lvl="0" marL="0" rtl="0" algn="just">
              <a:spcBef>
                <a:spcPts val="360"/>
              </a:spcBef>
              <a:spcAft>
                <a:spcPts val="0"/>
              </a:spcAft>
              <a:buNone/>
            </a:pPr>
            <a:r>
              <a:rPr b="1" lang="es" sz="1900"/>
              <a:t>A</a:t>
            </a:r>
            <a:r>
              <a:rPr b="1" lang="es" sz="1900"/>
              <a:t>ggregate results of the user to avoid false predictions</a:t>
            </a:r>
            <a:r>
              <a:rPr lang="es" sz="1900"/>
              <a:t>.</a:t>
            </a:r>
            <a:endParaRPr sz="1900"/>
          </a:p>
          <a:p>
            <a:pPr indent="0" lvl="0" marL="0" rtl="0" algn="just">
              <a:spcBef>
                <a:spcPts val="360"/>
              </a:spcBef>
              <a:spcAft>
                <a:spcPts val="0"/>
              </a:spcAft>
              <a:buNone/>
            </a:pPr>
            <a:r>
              <a:rPr lang="es" sz="1900"/>
              <a:t>We added the probabilities of the same user and kept the highest one.</a:t>
            </a:r>
            <a:endParaRPr sz="1900"/>
          </a:p>
        </p:txBody>
      </p:sp>
      <p:pic>
        <p:nvPicPr>
          <p:cNvPr id="622" name="Google Shape;622;p55"/>
          <p:cNvPicPr preferRelativeResize="0"/>
          <p:nvPr/>
        </p:nvPicPr>
        <p:blipFill>
          <a:blip r:embed="rId3">
            <a:alphaModFix/>
          </a:blip>
          <a:stretch>
            <a:fillRect/>
          </a:stretch>
        </p:blipFill>
        <p:spPr>
          <a:xfrm>
            <a:off x="522425" y="2105325"/>
            <a:ext cx="780950" cy="780950"/>
          </a:xfrm>
          <a:prstGeom prst="rect">
            <a:avLst/>
          </a:prstGeom>
          <a:noFill/>
          <a:ln>
            <a:noFill/>
          </a:ln>
        </p:spPr>
      </p:pic>
      <p:sp>
        <p:nvSpPr>
          <p:cNvPr id="623" name="Google Shape;623;p55"/>
          <p:cNvSpPr txBox="1"/>
          <p:nvPr/>
        </p:nvSpPr>
        <p:spPr>
          <a:xfrm>
            <a:off x="86957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-9BZ8A9U7TE.000</a:t>
            </a:r>
            <a:endParaRPr sz="700">
              <a:solidFill>
                <a:schemeClr val="dk1"/>
              </a:solidFill>
            </a:endParaRPr>
          </a:p>
        </p:txBody>
      </p:sp>
      <p:pic>
        <p:nvPicPr>
          <p:cNvPr id="624" name="Google Shape;624;p55"/>
          <p:cNvPicPr preferRelativeResize="0"/>
          <p:nvPr/>
        </p:nvPicPr>
        <p:blipFill>
          <a:blip r:embed="rId4">
            <a:alphaModFix/>
          </a:blip>
          <a:stretch>
            <a:fillRect/>
          </a:stretch>
        </p:blipFill>
        <p:spPr>
          <a:xfrm>
            <a:off x="2012288" y="2105325"/>
            <a:ext cx="780950" cy="780950"/>
          </a:xfrm>
          <a:prstGeom prst="rect">
            <a:avLst/>
          </a:prstGeom>
          <a:noFill/>
          <a:ln>
            <a:noFill/>
          </a:ln>
        </p:spPr>
      </p:pic>
      <p:sp>
        <p:nvSpPr>
          <p:cNvPr id="625" name="Google Shape;625;p55"/>
          <p:cNvSpPr txBox="1"/>
          <p:nvPr/>
        </p:nvSpPr>
        <p:spPr>
          <a:xfrm>
            <a:off x="228932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-9BZ8A9U7TE.001</a:t>
            </a:r>
            <a:endParaRPr sz="700">
              <a:solidFill>
                <a:schemeClr val="dk1"/>
              </a:solidFill>
            </a:endParaRPr>
          </a:p>
        </p:txBody>
      </p:sp>
      <p:pic>
        <p:nvPicPr>
          <p:cNvPr id="626" name="Google Shape;626;p55"/>
          <p:cNvPicPr preferRelativeResize="0"/>
          <p:nvPr/>
        </p:nvPicPr>
        <p:blipFill>
          <a:blip r:embed="rId5">
            <a:alphaModFix/>
          </a:blip>
          <a:stretch>
            <a:fillRect/>
          </a:stretch>
        </p:blipFill>
        <p:spPr>
          <a:xfrm>
            <a:off x="3502175" y="2105325"/>
            <a:ext cx="780950" cy="780950"/>
          </a:xfrm>
          <a:prstGeom prst="rect">
            <a:avLst/>
          </a:prstGeom>
          <a:noFill/>
          <a:ln>
            <a:noFill/>
          </a:ln>
        </p:spPr>
      </p:pic>
      <p:sp>
        <p:nvSpPr>
          <p:cNvPr id="627" name="Google Shape;627;p55"/>
          <p:cNvSpPr txBox="1"/>
          <p:nvPr/>
        </p:nvSpPr>
        <p:spPr>
          <a:xfrm>
            <a:off x="370907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-9BZ8A9U7TE.002</a:t>
            </a:r>
            <a:endParaRPr sz="700">
              <a:solidFill>
                <a:schemeClr val="dk1"/>
              </a:solidFill>
            </a:endParaRPr>
          </a:p>
        </p:txBody>
      </p:sp>
      <p:sp>
        <p:nvSpPr>
          <p:cNvPr id="628" name="Google Shape;628;p55"/>
          <p:cNvSpPr txBox="1"/>
          <p:nvPr/>
        </p:nvSpPr>
        <p:spPr>
          <a:xfrm>
            <a:off x="4543175" y="1956575"/>
            <a:ext cx="1813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chemeClr val="dk1"/>
                </a:solidFill>
              </a:rPr>
              <a:t>. . .</a:t>
            </a:r>
            <a:endParaRPr sz="4800">
              <a:solidFill>
                <a:schemeClr val="dk1"/>
              </a:solidFill>
            </a:endParaRPr>
          </a:p>
        </p:txBody>
      </p:sp>
      <p:pic>
        <p:nvPicPr>
          <p:cNvPr id="629" name="Google Shape;629;p55"/>
          <p:cNvPicPr preferRelativeResize="0"/>
          <p:nvPr/>
        </p:nvPicPr>
        <p:blipFill>
          <a:blip r:embed="rId6">
            <a:alphaModFix/>
          </a:blip>
          <a:stretch>
            <a:fillRect/>
          </a:stretch>
        </p:blipFill>
        <p:spPr>
          <a:xfrm>
            <a:off x="5854575" y="2105325"/>
            <a:ext cx="780950" cy="780950"/>
          </a:xfrm>
          <a:prstGeom prst="rect">
            <a:avLst/>
          </a:prstGeom>
          <a:noFill/>
          <a:ln>
            <a:noFill/>
          </a:ln>
        </p:spPr>
      </p:pic>
      <p:sp>
        <p:nvSpPr>
          <p:cNvPr id="630" name="Google Shape;630;p55"/>
          <p:cNvSpPr txBox="1"/>
          <p:nvPr/>
        </p:nvSpPr>
        <p:spPr>
          <a:xfrm>
            <a:off x="600157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0mym1CooiTE.000</a:t>
            </a:r>
            <a:endParaRPr sz="700">
              <a:solidFill>
                <a:schemeClr val="dk1"/>
              </a:solidFill>
            </a:endParaRPr>
          </a:p>
        </p:txBody>
      </p:sp>
      <p:sp>
        <p:nvSpPr>
          <p:cNvPr id="631" name="Google Shape;631;p55"/>
          <p:cNvSpPr txBox="1"/>
          <p:nvPr/>
        </p:nvSpPr>
        <p:spPr>
          <a:xfrm>
            <a:off x="5768650" y="3025050"/>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3</a:t>
            </a:r>
            <a:endParaRPr b="1" sz="900">
              <a:solidFill>
                <a:schemeClr val="dk1"/>
              </a:solidFill>
            </a:endParaRPr>
          </a:p>
          <a:p>
            <a:pPr indent="0" lvl="0" marL="0" rtl="0" algn="l">
              <a:spcBef>
                <a:spcPts val="0"/>
              </a:spcBef>
              <a:spcAft>
                <a:spcPts val="0"/>
              </a:spcAft>
              <a:buNone/>
            </a:pPr>
            <a:r>
              <a:rPr b="1" lang="es" sz="900">
                <a:solidFill>
                  <a:schemeClr val="dk1"/>
                </a:solidFill>
              </a:rPr>
              <a:t>Gt Label: 3</a:t>
            </a:r>
            <a:endParaRPr b="1" sz="900">
              <a:solidFill>
                <a:schemeClr val="dk1"/>
              </a:solidFill>
            </a:endParaRPr>
          </a:p>
        </p:txBody>
      </p:sp>
      <p:sp>
        <p:nvSpPr>
          <p:cNvPr id="632" name="Google Shape;632;p55"/>
          <p:cNvSpPr txBox="1"/>
          <p:nvPr/>
        </p:nvSpPr>
        <p:spPr>
          <a:xfrm>
            <a:off x="6721450" y="1956575"/>
            <a:ext cx="1813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chemeClr val="dk1"/>
                </a:solidFill>
              </a:rPr>
              <a:t>. . .</a:t>
            </a:r>
            <a:endParaRPr sz="4800">
              <a:solidFill>
                <a:schemeClr val="dk1"/>
              </a:solidFill>
            </a:endParaRPr>
          </a:p>
        </p:txBody>
      </p:sp>
      <p:pic>
        <p:nvPicPr>
          <p:cNvPr id="633" name="Google Shape;633;p55"/>
          <p:cNvPicPr preferRelativeResize="0"/>
          <p:nvPr/>
        </p:nvPicPr>
        <p:blipFill>
          <a:blip r:embed="rId7">
            <a:alphaModFix/>
          </a:blip>
          <a:stretch>
            <a:fillRect/>
          </a:stretch>
        </p:blipFill>
        <p:spPr>
          <a:xfrm>
            <a:off x="7857175" y="2105313"/>
            <a:ext cx="780950" cy="780950"/>
          </a:xfrm>
          <a:prstGeom prst="rect">
            <a:avLst/>
          </a:prstGeom>
          <a:noFill/>
          <a:ln>
            <a:noFill/>
          </a:ln>
        </p:spPr>
      </p:pic>
      <p:sp>
        <p:nvSpPr>
          <p:cNvPr id="634" name="Google Shape;634;p55"/>
          <p:cNvSpPr txBox="1"/>
          <p:nvPr/>
        </p:nvSpPr>
        <p:spPr>
          <a:xfrm>
            <a:off x="8191200" y="1914925"/>
            <a:ext cx="883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fY4tctYZTz8.004</a:t>
            </a:r>
            <a:endParaRPr sz="700">
              <a:solidFill>
                <a:schemeClr val="dk1"/>
              </a:solidFill>
            </a:endParaRPr>
          </a:p>
        </p:txBody>
      </p:sp>
      <p:sp>
        <p:nvSpPr>
          <p:cNvPr id="635" name="Google Shape;635;p55"/>
          <p:cNvSpPr txBox="1"/>
          <p:nvPr/>
        </p:nvSpPr>
        <p:spPr>
          <a:xfrm>
            <a:off x="7771250" y="3025038"/>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4</a:t>
            </a:r>
            <a:endParaRPr b="1" sz="900">
              <a:solidFill>
                <a:schemeClr val="dk1"/>
              </a:solidFill>
            </a:endParaRPr>
          </a:p>
          <a:p>
            <a:pPr indent="0" lvl="0" marL="0" rtl="0" algn="l">
              <a:spcBef>
                <a:spcPts val="0"/>
              </a:spcBef>
              <a:spcAft>
                <a:spcPts val="0"/>
              </a:spcAft>
              <a:buNone/>
            </a:pPr>
            <a:r>
              <a:rPr b="1" lang="es" sz="900">
                <a:solidFill>
                  <a:schemeClr val="dk1"/>
                </a:solidFill>
              </a:rPr>
              <a:t>Gt Label: 7</a:t>
            </a:r>
            <a:endParaRPr b="1" sz="900">
              <a:solidFill>
                <a:schemeClr val="dk1"/>
              </a:solidFill>
            </a:endParaRPr>
          </a:p>
        </p:txBody>
      </p:sp>
      <p:sp>
        <p:nvSpPr>
          <p:cNvPr id="636" name="Google Shape;636;p55"/>
          <p:cNvSpPr txBox="1"/>
          <p:nvPr/>
        </p:nvSpPr>
        <p:spPr>
          <a:xfrm>
            <a:off x="0" y="2923300"/>
            <a:ext cx="17763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chemeClr val="dk1"/>
                </a:solidFill>
              </a:rPr>
              <a:t>[0.05, 0.10, 0.21, </a:t>
            </a:r>
            <a:r>
              <a:rPr b="1" lang="es" sz="700">
                <a:solidFill>
                  <a:srgbClr val="FF0000"/>
                </a:solidFill>
              </a:rPr>
              <a:t>0.35</a:t>
            </a:r>
            <a:r>
              <a:rPr b="1" lang="es" sz="700">
                <a:solidFill>
                  <a:schemeClr val="dk1"/>
                </a:solidFill>
              </a:rPr>
              <a:t>, 0.12, 0.08, 0.05]</a:t>
            </a:r>
            <a:endParaRPr b="1" sz="700">
              <a:solidFill>
                <a:schemeClr val="dk1"/>
              </a:solidFill>
            </a:endParaRPr>
          </a:p>
        </p:txBody>
      </p:sp>
      <p:sp>
        <p:nvSpPr>
          <p:cNvPr id="637" name="Google Shape;637;p55"/>
          <p:cNvSpPr txBox="1"/>
          <p:nvPr/>
        </p:nvSpPr>
        <p:spPr>
          <a:xfrm>
            <a:off x="1607125" y="2923300"/>
            <a:ext cx="17763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chemeClr val="dk1"/>
                </a:solidFill>
              </a:rPr>
              <a:t>[</a:t>
            </a:r>
            <a:r>
              <a:rPr b="1" lang="es" sz="700">
                <a:solidFill>
                  <a:srgbClr val="FF0000"/>
                </a:solidFill>
              </a:rPr>
              <a:t>0.45,</a:t>
            </a:r>
            <a:r>
              <a:rPr b="1" lang="es" sz="700">
                <a:solidFill>
                  <a:schemeClr val="dk1"/>
                </a:solidFill>
              </a:rPr>
              <a:t> 0.10, 0.11, 0.15, 0.02, 0.08, 0.05]</a:t>
            </a:r>
            <a:endParaRPr b="1" sz="700">
              <a:solidFill>
                <a:schemeClr val="dk1"/>
              </a:solidFill>
            </a:endParaRPr>
          </a:p>
        </p:txBody>
      </p:sp>
      <p:sp>
        <p:nvSpPr>
          <p:cNvPr id="638" name="Google Shape;638;p55"/>
          <p:cNvSpPr txBox="1"/>
          <p:nvPr/>
        </p:nvSpPr>
        <p:spPr>
          <a:xfrm>
            <a:off x="3205100" y="2923300"/>
            <a:ext cx="17763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chemeClr val="dk1"/>
                </a:solidFill>
              </a:rPr>
              <a:t>[</a:t>
            </a:r>
            <a:r>
              <a:rPr b="1" lang="es" sz="700">
                <a:solidFill>
                  <a:srgbClr val="FF0000"/>
                </a:solidFill>
              </a:rPr>
              <a:t>0.35</a:t>
            </a:r>
            <a:r>
              <a:rPr b="1" lang="es" sz="700">
                <a:solidFill>
                  <a:schemeClr val="dk1"/>
                </a:solidFill>
              </a:rPr>
              <a:t>, 0.05, 0.21, 0.25, 0.12, 0.03, 0.05]</a:t>
            </a:r>
            <a:endParaRPr b="1" sz="700">
              <a:solidFill>
                <a:schemeClr val="dk1"/>
              </a:solidFill>
            </a:endParaRPr>
          </a:p>
        </p:txBody>
      </p:sp>
      <p:sp>
        <p:nvSpPr>
          <p:cNvPr id="639" name="Google Shape;639;p55"/>
          <p:cNvSpPr/>
          <p:nvPr/>
        </p:nvSpPr>
        <p:spPr>
          <a:xfrm rot="5400000">
            <a:off x="2374975" y="930350"/>
            <a:ext cx="240600" cy="4755000"/>
          </a:xfrm>
          <a:prstGeom prst="rightBrace">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55"/>
          <p:cNvSpPr/>
          <p:nvPr/>
        </p:nvSpPr>
        <p:spPr>
          <a:xfrm>
            <a:off x="2398075" y="3428150"/>
            <a:ext cx="194400" cy="1758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55"/>
          <p:cNvSpPr txBox="1"/>
          <p:nvPr/>
        </p:nvSpPr>
        <p:spPr>
          <a:xfrm>
            <a:off x="1644150" y="3557700"/>
            <a:ext cx="17763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chemeClr val="dk1"/>
                </a:solidFill>
              </a:rPr>
              <a:t>[</a:t>
            </a:r>
            <a:r>
              <a:rPr b="1" lang="es" sz="700">
                <a:solidFill>
                  <a:srgbClr val="FF0000"/>
                </a:solidFill>
              </a:rPr>
              <a:t>0.85</a:t>
            </a:r>
            <a:r>
              <a:rPr b="1" lang="es" sz="700">
                <a:solidFill>
                  <a:schemeClr val="dk1"/>
                </a:solidFill>
              </a:rPr>
              <a:t>, 0.25, 0.43, 0.75, 0.26, 0.19, 0.15]</a:t>
            </a:r>
            <a:endParaRPr b="1" sz="700">
              <a:solidFill>
                <a:schemeClr val="dk1"/>
              </a:solidFill>
            </a:endParaRPr>
          </a:p>
        </p:txBody>
      </p:sp>
      <p:sp>
        <p:nvSpPr>
          <p:cNvPr id="642" name="Google Shape;642;p55"/>
          <p:cNvSpPr txBox="1"/>
          <p:nvPr/>
        </p:nvSpPr>
        <p:spPr>
          <a:xfrm>
            <a:off x="3488500" y="3372775"/>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1</a:t>
            </a:r>
            <a:endParaRPr b="1" sz="900">
              <a:solidFill>
                <a:schemeClr val="dk1"/>
              </a:solidFill>
            </a:endParaRPr>
          </a:p>
          <a:p>
            <a:pPr indent="0" lvl="0" marL="0" rtl="0" algn="l">
              <a:spcBef>
                <a:spcPts val="0"/>
              </a:spcBef>
              <a:spcAft>
                <a:spcPts val="0"/>
              </a:spcAft>
              <a:buNone/>
            </a:pPr>
            <a:r>
              <a:rPr b="1" lang="es" sz="900">
                <a:solidFill>
                  <a:schemeClr val="dk1"/>
                </a:solidFill>
              </a:rPr>
              <a:t>Gt Label: 1</a:t>
            </a:r>
            <a:endParaRPr b="1" sz="900">
              <a:solidFill>
                <a:schemeClr val="dk1"/>
              </a:solidFill>
            </a:endParaRPr>
          </a:p>
        </p:txBody>
      </p:sp>
      <p:sp>
        <p:nvSpPr>
          <p:cNvPr id="643" name="Google Shape;643;p55"/>
          <p:cNvSpPr txBox="1"/>
          <p:nvPr/>
        </p:nvSpPr>
        <p:spPr>
          <a:xfrm>
            <a:off x="4863776" y="3812025"/>
            <a:ext cx="2145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chemeClr val="dk1"/>
                </a:solidFill>
              </a:rPr>
              <a:t>[1,·······,1,·······,0]</a:t>
            </a:r>
            <a:endParaRPr b="1" sz="1900">
              <a:solidFill>
                <a:schemeClr val="dk1"/>
              </a:solidFill>
            </a:endParaRPr>
          </a:p>
        </p:txBody>
      </p:sp>
      <p:sp>
        <p:nvSpPr>
          <p:cNvPr id="644" name="Google Shape;644;p55"/>
          <p:cNvSpPr/>
          <p:nvPr/>
        </p:nvSpPr>
        <p:spPr>
          <a:xfrm flipH="1" rot="-5400000">
            <a:off x="5864116" y="4212584"/>
            <a:ext cx="144900" cy="2487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p55"/>
          <p:cNvSpPr txBox="1"/>
          <p:nvPr/>
        </p:nvSpPr>
        <p:spPr>
          <a:xfrm>
            <a:off x="4657525" y="4436724"/>
            <a:ext cx="2558100" cy="434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chemeClr val="dk1"/>
                </a:solidFill>
              </a:rPr>
              <a:t>Test Accuracy: 0.518</a:t>
            </a:r>
            <a:endParaRPr sz="1900">
              <a:solidFill>
                <a:schemeClr val="dk1"/>
              </a:solidFill>
            </a:endParaRPr>
          </a:p>
        </p:txBody>
      </p:sp>
      <p:cxnSp>
        <p:nvCxnSpPr>
          <p:cNvPr id="646" name="Google Shape;646;p55"/>
          <p:cNvCxnSpPr/>
          <p:nvPr/>
        </p:nvCxnSpPr>
        <p:spPr>
          <a:xfrm>
            <a:off x="3968625" y="3774375"/>
            <a:ext cx="1017600" cy="92400"/>
          </a:xfrm>
          <a:prstGeom prst="straightConnector1">
            <a:avLst/>
          </a:prstGeom>
          <a:noFill/>
          <a:ln cap="flat" cmpd="sng" w="9525">
            <a:solidFill>
              <a:schemeClr val="accent1"/>
            </a:solidFill>
            <a:prstDash val="solid"/>
            <a:round/>
            <a:headEnd len="med" w="med" type="none"/>
            <a:tailEnd len="med" w="med" type="triangle"/>
          </a:ln>
        </p:spPr>
      </p:cxnSp>
      <p:cxnSp>
        <p:nvCxnSpPr>
          <p:cNvPr id="647" name="Google Shape;647;p55"/>
          <p:cNvCxnSpPr>
            <a:stCxn id="631" idx="2"/>
            <a:endCxn id="643" idx="0"/>
          </p:cNvCxnSpPr>
          <p:nvPr/>
        </p:nvCxnSpPr>
        <p:spPr>
          <a:xfrm flipH="1">
            <a:off x="5936650" y="3459750"/>
            <a:ext cx="308400" cy="352200"/>
          </a:xfrm>
          <a:prstGeom prst="straightConnector1">
            <a:avLst/>
          </a:prstGeom>
          <a:noFill/>
          <a:ln cap="flat" cmpd="sng" w="9525">
            <a:solidFill>
              <a:schemeClr val="accent1"/>
            </a:solidFill>
            <a:prstDash val="solid"/>
            <a:round/>
            <a:headEnd len="med" w="med" type="none"/>
            <a:tailEnd len="med" w="med" type="triangle"/>
          </a:ln>
        </p:spPr>
      </p:cxnSp>
      <p:cxnSp>
        <p:nvCxnSpPr>
          <p:cNvPr id="648" name="Google Shape;648;p55"/>
          <p:cNvCxnSpPr>
            <a:stCxn id="635" idx="2"/>
          </p:cNvCxnSpPr>
          <p:nvPr/>
        </p:nvCxnSpPr>
        <p:spPr>
          <a:xfrm flipH="1">
            <a:off x="6882650" y="3459738"/>
            <a:ext cx="1365000" cy="416400"/>
          </a:xfrm>
          <a:prstGeom prst="straightConnector1">
            <a:avLst/>
          </a:prstGeom>
          <a:noFill/>
          <a:ln cap="flat" cmpd="sng" w="9525">
            <a:solidFill>
              <a:schemeClr val="accent1"/>
            </a:solidFill>
            <a:prstDash val="solid"/>
            <a:round/>
            <a:headEnd len="med" w="med" type="none"/>
            <a:tailEnd len="med" w="med" type="triangle"/>
          </a:ln>
        </p:spPr>
      </p:cxnSp>
      <p:sp>
        <p:nvSpPr>
          <p:cNvPr id="649" name="Google Shape;649;p55"/>
          <p:cNvSpPr txBox="1"/>
          <p:nvPr/>
        </p:nvSpPr>
        <p:spPr>
          <a:xfrm>
            <a:off x="377100" y="3931675"/>
            <a:ext cx="4064400" cy="825900"/>
          </a:xfrm>
          <a:prstGeom prst="rect">
            <a:avLst/>
          </a:prstGeom>
          <a:solidFill>
            <a:srgbClr val="D9EAD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Not much change in the results</a:t>
            </a:r>
            <a:r>
              <a:rPr lang="es">
                <a:solidFill>
                  <a:schemeClr val="dk1"/>
                </a:solidFill>
              </a:rPr>
              <a:t>, so maybe the model was already providing the same predicted label for different images of the same user.</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6"/>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e. Define a strategy to represent acoustic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7"/>
          <p:cNvSpPr txBox="1"/>
          <p:nvPr/>
        </p:nvSpPr>
        <p:spPr>
          <a:xfrm>
            <a:off x="3609250" y="1019050"/>
            <a:ext cx="5204700" cy="1641000"/>
          </a:xfrm>
          <a:prstGeom prst="rect">
            <a:avLst/>
          </a:prstGeom>
          <a:no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endParaRPr>
          </a:p>
        </p:txBody>
      </p:sp>
      <p:sp>
        <p:nvSpPr>
          <p:cNvPr id="660" name="Google Shape;660;p5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endParaRPr/>
          </a:p>
        </p:txBody>
      </p:sp>
      <p:pic>
        <p:nvPicPr>
          <p:cNvPr id="661" name="Google Shape;661;p57"/>
          <p:cNvPicPr preferRelativeResize="0"/>
          <p:nvPr/>
        </p:nvPicPr>
        <p:blipFill rotWithShape="1">
          <a:blip r:embed="rId3">
            <a:alphaModFix/>
          </a:blip>
          <a:srcRect b="0" l="2388" r="7497" t="6138"/>
          <a:stretch/>
        </p:blipFill>
        <p:spPr>
          <a:xfrm>
            <a:off x="330200" y="655975"/>
            <a:ext cx="3091026" cy="2414650"/>
          </a:xfrm>
          <a:prstGeom prst="rect">
            <a:avLst/>
          </a:prstGeom>
          <a:noFill/>
          <a:ln>
            <a:noFill/>
          </a:ln>
        </p:spPr>
      </p:pic>
      <p:pic>
        <p:nvPicPr>
          <p:cNvPr id="662" name="Google Shape;662;p57"/>
          <p:cNvPicPr preferRelativeResize="0"/>
          <p:nvPr/>
        </p:nvPicPr>
        <p:blipFill rotWithShape="1">
          <a:blip r:embed="rId4">
            <a:alphaModFix/>
          </a:blip>
          <a:srcRect b="2676" l="8518" r="9413" t="0"/>
          <a:stretch/>
        </p:blipFill>
        <p:spPr>
          <a:xfrm>
            <a:off x="3768600" y="2934075"/>
            <a:ext cx="5278953" cy="1565100"/>
          </a:xfrm>
          <a:prstGeom prst="rect">
            <a:avLst/>
          </a:prstGeom>
          <a:noFill/>
          <a:ln>
            <a:noFill/>
          </a:ln>
        </p:spPr>
      </p:pic>
      <p:sp>
        <p:nvSpPr>
          <p:cNvPr id="663" name="Google Shape;663;p57"/>
          <p:cNvSpPr txBox="1"/>
          <p:nvPr/>
        </p:nvSpPr>
        <p:spPr>
          <a:xfrm>
            <a:off x="3609250" y="998750"/>
            <a:ext cx="5204700" cy="156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chemeClr val="dk1"/>
                </a:solidFill>
              </a:rPr>
              <a:t>Used</a:t>
            </a:r>
            <a:r>
              <a:rPr lang="es" sz="1600">
                <a:solidFill>
                  <a:schemeClr val="dk1"/>
                </a:solidFill>
              </a:rPr>
              <a:t> </a:t>
            </a:r>
            <a:r>
              <a:rPr lang="es" sz="1600" u="sng">
                <a:solidFill>
                  <a:schemeClr val="hlink"/>
                </a:solidFill>
                <a:hlinkClick r:id="rId5"/>
              </a:rPr>
              <a:t>Librosa</a:t>
            </a:r>
            <a:r>
              <a:rPr lang="es" sz="1600">
                <a:solidFill>
                  <a:schemeClr val="dk1"/>
                </a:solidFill>
              </a:rPr>
              <a:t> to extract audio information</a:t>
            </a:r>
            <a:r>
              <a:rPr lang="es" sz="1600">
                <a:solidFill>
                  <a:schemeClr val="dk1"/>
                </a:solidFill>
              </a:rPr>
              <a:t>.</a:t>
            </a:r>
            <a:endParaRPr sz="1600">
              <a:solidFill>
                <a:schemeClr val="dk1"/>
              </a:solidFill>
            </a:endParaRPr>
          </a:p>
          <a:p>
            <a:pPr indent="0" lvl="0" marL="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rPr lang="es" sz="1600">
                <a:solidFill>
                  <a:schemeClr val="dk1"/>
                </a:solidFill>
              </a:rPr>
              <a:t>‘Normalization’</a:t>
            </a:r>
            <a:r>
              <a:rPr lang="es" sz="1600">
                <a:solidFill>
                  <a:schemeClr val="dk1"/>
                </a:solidFill>
              </a:rPr>
              <a:t> by dividing the original values by 2^15-1 (because we have 16bit audios)</a:t>
            </a:r>
            <a:r>
              <a:rPr lang="es" sz="1600">
                <a:solidFill>
                  <a:schemeClr val="dk1"/>
                </a:solidFill>
              </a:rPr>
              <a:t>:</a:t>
            </a:r>
            <a:endParaRPr sz="1600">
              <a:solidFill>
                <a:schemeClr val="dk1"/>
              </a:solidFill>
            </a:endParaRPr>
          </a:p>
          <a:p>
            <a:pPr indent="0" lvl="0" marL="0" rtl="0" algn="just">
              <a:spcBef>
                <a:spcPts val="0"/>
              </a:spcBef>
              <a:spcAft>
                <a:spcPts val="0"/>
              </a:spcAft>
              <a:buNone/>
            </a:pPr>
            <a:r>
              <a:rPr lang="es" sz="1600">
                <a:solidFill>
                  <a:schemeClr val="dk1"/>
                </a:solidFill>
              </a:rPr>
              <a:t>Better way of working with the data, since the saved volume may be different depending on the used device.</a:t>
            </a:r>
            <a:endParaRPr sz="1700">
              <a:solidFill>
                <a:schemeClr val="dk1"/>
              </a:solidFill>
            </a:endParaRPr>
          </a:p>
        </p:txBody>
      </p:sp>
      <p:sp>
        <p:nvSpPr>
          <p:cNvPr id="664" name="Google Shape;664;p57"/>
          <p:cNvSpPr/>
          <p:nvPr/>
        </p:nvSpPr>
        <p:spPr>
          <a:xfrm>
            <a:off x="521700" y="3197875"/>
            <a:ext cx="3246900" cy="4797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          Plot computed using </a:t>
            </a:r>
            <a:r>
              <a:rPr b="1" lang="es"/>
              <a:t>‘</a:t>
            </a:r>
            <a:r>
              <a:rPr b="1" i="1" lang="es"/>
              <a:t>wavfile</a:t>
            </a:r>
            <a:r>
              <a:rPr b="1" lang="es"/>
              <a:t>’</a:t>
            </a:r>
            <a:endParaRPr/>
          </a:p>
        </p:txBody>
      </p:sp>
      <p:sp>
        <p:nvSpPr>
          <p:cNvPr id="665" name="Google Shape;665;p57"/>
          <p:cNvSpPr/>
          <p:nvPr/>
        </p:nvSpPr>
        <p:spPr>
          <a:xfrm>
            <a:off x="489250" y="3868450"/>
            <a:ext cx="3246900" cy="5844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Plot computed using </a:t>
            </a:r>
            <a:r>
              <a:rPr b="1" i="1" lang="es"/>
              <a:t>‘Librosa’</a:t>
            </a:r>
            <a:endParaRPr b="1" i="1"/>
          </a:p>
        </p:txBody>
      </p:sp>
      <p:pic>
        <p:nvPicPr>
          <p:cNvPr id="666" name="Google Shape;666;p57"/>
          <p:cNvPicPr preferRelativeResize="0"/>
          <p:nvPr/>
        </p:nvPicPr>
        <p:blipFill>
          <a:blip r:embed="rId6">
            <a:alphaModFix/>
          </a:blip>
          <a:stretch>
            <a:fillRect/>
          </a:stretch>
        </p:blipFill>
        <p:spPr>
          <a:xfrm flipH="1" rot="10800000">
            <a:off x="3108250" y="3956900"/>
            <a:ext cx="530375" cy="424300"/>
          </a:xfrm>
          <a:prstGeom prst="rect">
            <a:avLst/>
          </a:prstGeom>
          <a:noFill/>
          <a:ln>
            <a:noFill/>
          </a:ln>
        </p:spPr>
      </p:pic>
      <p:pic>
        <p:nvPicPr>
          <p:cNvPr id="667" name="Google Shape;667;p57"/>
          <p:cNvPicPr preferRelativeResize="0"/>
          <p:nvPr/>
        </p:nvPicPr>
        <p:blipFill>
          <a:blip r:embed="rId7">
            <a:alphaModFix/>
          </a:blip>
          <a:stretch>
            <a:fillRect/>
          </a:stretch>
        </p:blipFill>
        <p:spPr>
          <a:xfrm rot="-6060447">
            <a:off x="732550" y="3247747"/>
            <a:ext cx="372550" cy="37995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8"/>
          <p:cNvSpPr/>
          <p:nvPr/>
        </p:nvSpPr>
        <p:spPr>
          <a:xfrm>
            <a:off x="105950" y="786650"/>
            <a:ext cx="2674800" cy="3676500"/>
          </a:xfrm>
          <a:prstGeom prst="roundRect">
            <a:avLst>
              <a:gd fmla="val 16667" name="adj"/>
            </a:avLst>
          </a:prstGeom>
          <a:solidFill>
            <a:srgbClr val="92DDC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p58"/>
          <p:cNvSpPr/>
          <p:nvPr/>
        </p:nvSpPr>
        <p:spPr>
          <a:xfrm>
            <a:off x="2865675" y="810400"/>
            <a:ext cx="3713400" cy="369300"/>
          </a:xfrm>
          <a:prstGeom prst="roundRect">
            <a:avLst>
              <a:gd fmla="val 16667" name="adj"/>
            </a:avLst>
          </a:prstGeom>
          <a:solidFill>
            <a:srgbClr val="9EFE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p58"/>
          <p:cNvSpPr/>
          <p:nvPr/>
        </p:nvSpPr>
        <p:spPr>
          <a:xfrm>
            <a:off x="2865675" y="1209550"/>
            <a:ext cx="6173700" cy="3147300"/>
          </a:xfrm>
          <a:prstGeom prst="snip1Rect">
            <a:avLst>
              <a:gd fmla="val 16667" name="adj"/>
            </a:avLst>
          </a:prstGeom>
          <a:solidFill>
            <a:srgbClr val="9EFE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58"/>
          <p:cNvSpPr txBox="1"/>
          <p:nvPr/>
        </p:nvSpPr>
        <p:spPr>
          <a:xfrm>
            <a:off x="7238725" y="1440700"/>
            <a:ext cx="14991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rPr>
              <a:t>TRIMMING:</a:t>
            </a:r>
            <a:endParaRPr b="1" sz="1200">
              <a:solidFill>
                <a:schemeClr val="dk1"/>
              </a:solidFill>
            </a:endParaRPr>
          </a:p>
          <a:p>
            <a:pPr indent="0" lvl="0" marL="0" rtl="0" algn="l">
              <a:spcBef>
                <a:spcPts val="0"/>
              </a:spcBef>
              <a:spcAft>
                <a:spcPts val="0"/>
              </a:spcAft>
              <a:buNone/>
            </a:pPr>
            <a:r>
              <a:t/>
            </a:r>
            <a:endParaRPr b="1" sz="5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es" sz="1200">
                <a:solidFill>
                  <a:schemeClr val="dk1"/>
                </a:solidFill>
              </a:rPr>
              <a:t>N</a:t>
            </a:r>
            <a:r>
              <a:rPr lang="es" sz="1200">
                <a:solidFill>
                  <a:schemeClr val="dk1"/>
                </a:solidFill>
              </a:rPr>
              <a:t>ot implemented, </a:t>
            </a:r>
            <a:r>
              <a:rPr b="1" lang="es" sz="1200">
                <a:solidFill>
                  <a:schemeClr val="dk1"/>
                </a:solidFill>
              </a:rPr>
              <a:t>because we consider that the pause or the urge before starting to talk is a</a:t>
            </a:r>
            <a:endParaRPr b="1" sz="1200">
              <a:solidFill>
                <a:schemeClr val="dk1"/>
              </a:solidFill>
            </a:endParaRPr>
          </a:p>
          <a:p>
            <a:pPr indent="0" lvl="0" marL="0" rtl="0" algn="l">
              <a:spcBef>
                <a:spcPts val="0"/>
              </a:spcBef>
              <a:spcAft>
                <a:spcPts val="0"/>
              </a:spcAft>
              <a:buNone/>
            </a:pPr>
            <a:r>
              <a:rPr b="1" lang="es" sz="1200">
                <a:solidFill>
                  <a:schemeClr val="dk1"/>
                </a:solidFill>
              </a:rPr>
              <a:t>characteristic of the age of the speaker. </a:t>
            </a:r>
            <a:endParaRPr sz="1200">
              <a:solidFill>
                <a:schemeClr val="dk1"/>
              </a:solidFill>
            </a:endParaRPr>
          </a:p>
        </p:txBody>
      </p:sp>
      <p:sp>
        <p:nvSpPr>
          <p:cNvPr id="676" name="Google Shape;676;p5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endParaRPr/>
          </a:p>
        </p:txBody>
      </p:sp>
      <p:sp>
        <p:nvSpPr>
          <p:cNvPr id="677" name="Google Shape;677;p58"/>
          <p:cNvSpPr txBox="1"/>
          <p:nvPr/>
        </p:nvSpPr>
        <p:spPr>
          <a:xfrm>
            <a:off x="330200" y="810400"/>
            <a:ext cx="25173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rPr>
              <a:t>Extracted information:</a:t>
            </a:r>
            <a:endParaRPr b="1">
              <a:solidFill>
                <a:schemeClr val="dk1"/>
              </a:solidFill>
            </a:endParaRPr>
          </a:p>
        </p:txBody>
      </p:sp>
      <p:sp>
        <p:nvSpPr>
          <p:cNvPr id="678" name="Google Shape;678;p58"/>
          <p:cNvSpPr txBox="1"/>
          <p:nvPr/>
        </p:nvSpPr>
        <p:spPr>
          <a:xfrm>
            <a:off x="-130250" y="3430000"/>
            <a:ext cx="2674800" cy="9234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s" sz="1600">
                <a:solidFill>
                  <a:schemeClr val="dk1"/>
                </a:solidFill>
              </a:rPr>
              <a:t>- Mean</a:t>
            </a:r>
            <a:endParaRPr sz="1600">
              <a:solidFill>
                <a:schemeClr val="dk1"/>
              </a:solidFill>
            </a:endParaRPr>
          </a:p>
          <a:p>
            <a:pPr indent="457200" lvl="0" marL="0" rtl="0" algn="l">
              <a:spcBef>
                <a:spcPts val="0"/>
              </a:spcBef>
              <a:spcAft>
                <a:spcPts val="0"/>
              </a:spcAft>
              <a:buNone/>
            </a:pPr>
            <a:r>
              <a:rPr lang="es" sz="1600">
                <a:solidFill>
                  <a:schemeClr val="dk1"/>
                </a:solidFill>
              </a:rPr>
              <a:t>- Median</a:t>
            </a:r>
            <a:endParaRPr sz="1600">
              <a:solidFill>
                <a:schemeClr val="dk1"/>
              </a:solidFill>
            </a:endParaRPr>
          </a:p>
          <a:p>
            <a:pPr indent="457200" lvl="0" marL="0" rtl="0" algn="l">
              <a:spcBef>
                <a:spcPts val="0"/>
              </a:spcBef>
              <a:spcAft>
                <a:spcPts val="0"/>
              </a:spcAft>
              <a:buNone/>
            </a:pPr>
            <a:r>
              <a:rPr lang="es" sz="1600">
                <a:solidFill>
                  <a:schemeClr val="dk1"/>
                </a:solidFill>
              </a:rPr>
              <a:t>- Standard deviation</a:t>
            </a:r>
            <a:endParaRPr sz="1600"/>
          </a:p>
        </p:txBody>
      </p:sp>
      <p:cxnSp>
        <p:nvCxnSpPr>
          <p:cNvPr id="679" name="Google Shape;679;p58"/>
          <p:cNvCxnSpPr/>
          <p:nvPr/>
        </p:nvCxnSpPr>
        <p:spPr>
          <a:xfrm>
            <a:off x="7172763" y="1663850"/>
            <a:ext cx="16200" cy="2308500"/>
          </a:xfrm>
          <a:prstGeom prst="straightConnector1">
            <a:avLst/>
          </a:prstGeom>
          <a:noFill/>
          <a:ln cap="flat" cmpd="sng" w="28575">
            <a:solidFill>
              <a:schemeClr val="dk1"/>
            </a:solidFill>
            <a:prstDash val="dash"/>
            <a:round/>
            <a:headEnd len="med" w="med" type="none"/>
            <a:tailEnd len="med" w="med" type="none"/>
          </a:ln>
        </p:spPr>
      </p:cxnSp>
      <p:sp>
        <p:nvSpPr>
          <p:cNvPr id="680" name="Google Shape;680;p58"/>
          <p:cNvSpPr txBox="1"/>
          <p:nvPr/>
        </p:nvSpPr>
        <p:spPr>
          <a:xfrm>
            <a:off x="2865675" y="786650"/>
            <a:ext cx="36522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rPr>
              <a:t>P</a:t>
            </a:r>
            <a:r>
              <a:rPr lang="es" sz="1700">
                <a:solidFill>
                  <a:schemeClr val="dk1"/>
                </a:solidFill>
              </a:rPr>
              <a:t>reprocessing steps are necessary:</a:t>
            </a:r>
            <a:endParaRPr sz="1700">
              <a:solidFill>
                <a:schemeClr val="dk1"/>
              </a:solidFill>
            </a:endParaRPr>
          </a:p>
        </p:txBody>
      </p:sp>
      <p:sp>
        <p:nvSpPr>
          <p:cNvPr id="681" name="Google Shape;681;p58"/>
          <p:cNvSpPr txBox="1"/>
          <p:nvPr/>
        </p:nvSpPr>
        <p:spPr>
          <a:xfrm>
            <a:off x="2926900" y="1257038"/>
            <a:ext cx="397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rPr>
              <a:t>DENOISING: </a:t>
            </a:r>
            <a:r>
              <a:rPr lang="es" sz="1200">
                <a:solidFill>
                  <a:schemeClr val="dk1"/>
                </a:solidFill>
              </a:rPr>
              <a:t>Performed using the </a:t>
            </a:r>
            <a:r>
              <a:rPr lang="es" sz="1200" u="sng">
                <a:solidFill>
                  <a:schemeClr val="hlink"/>
                </a:solidFill>
                <a:hlinkClick r:id="rId3"/>
              </a:rPr>
              <a:t>Noisereduce</a:t>
            </a:r>
            <a:r>
              <a:rPr lang="es" sz="1200">
                <a:solidFill>
                  <a:schemeClr val="dk1"/>
                </a:solidFill>
              </a:rPr>
              <a:t> library.</a:t>
            </a:r>
            <a:endParaRPr sz="1200">
              <a:solidFill>
                <a:schemeClr val="dk1"/>
              </a:solidFill>
            </a:endParaRPr>
          </a:p>
        </p:txBody>
      </p:sp>
      <p:pic>
        <p:nvPicPr>
          <p:cNvPr id="682" name="Google Shape;682;p58"/>
          <p:cNvPicPr preferRelativeResize="0"/>
          <p:nvPr/>
        </p:nvPicPr>
        <p:blipFill rotWithShape="1">
          <a:blip r:embed="rId4">
            <a:alphaModFix/>
          </a:blip>
          <a:srcRect b="0" l="4901" r="9106" t="0"/>
          <a:stretch/>
        </p:blipFill>
        <p:spPr>
          <a:xfrm>
            <a:off x="2942050" y="1663850"/>
            <a:ext cx="4135374" cy="2404356"/>
          </a:xfrm>
          <a:prstGeom prst="rect">
            <a:avLst/>
          </a:prstGeom>
          <a:noFill/>
          <a:ln>
            <a:noFill/>
          </a:ln>
        </p:spPr>
      </p:pic>
      <p:sp>
        <p:nvSpPr>
          <p:cNvPr id="683" name="Google Shape;683;p58"/>
          <p:cNvSpPr txBox="1"/>
          <p:nvPr/>
        </p:nvSpPr>
        <p:spPr>
          <a:xfrm>
            <a:off x="851325" y="3430000"/>
            <a:ext cx="3000000" cy="677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s" sz="1600">
                <a:solidFill>
                  <a:schemeClr val="dk1"/>
                </a:solidFill>
              </a:rPr>
              <a:t>- 5-percentile</a:t>
            </a:r>
            <a:endParaRPr sz="1600">
              <a:solidFill>
                <a:schemeClr val="dk1"/>
              </a:solidFill>
            </a:endParaRPr>
          </a:p>
          <a:p>
            <a:pPr indent="457200" lvl="0" marL="0" rtl="0" algn="l">
              <a:spcBef>
                <a:spcPts val="0"/>
              </a:spcBef>
              <a:spcAft>
                <a:spcPts val="0"/>
              </a:spcAft>
              <a:buNone/>
            </a:pPr>
            <a:r>
              <a:rPr lang="es" sz="1600">
                <a:solidFill>
                  <a:schemeClr val="dk1"/>
                </a:solidFill>
              </a:rPr>
              <a:t>- 95-percentile</a:t>
            </a:r>
            <a:endParaRPr sz="1800"/>
          </a:p>
        </p:txBody>
      </p:sp>
      <p:pic>
        <p:nvPicPr>
          <p:cNvPr id="684" name="Google Shape;684;p58"/>
          <p:cNvPicPr preferRelativeResize="0"/>
          <p:nvPr/>
        </p:nvPicPr>
        <p:blipFill>
          <a:blip r:embed="rId5">
            <a:alphaModFix/>
          </a:blip>
          <a:stretch>
            <a:fillRect/>
          </a:stretch>
        </p:blipFill>
        <p:spPr>
          <a:xfrm>
            <a:off x="8281250" y="1440700"/>
            <a:ext cx="312600" cy="312600"/>
          </a:xfrm>
          <a:prstGeom prst="rect">
            <a:avLst/>
          </a:prstGeom>
          <a:noFill/>
          <a:ln>
            <a:noFill/>
          </a:ln>
        </p:spPr>
      </p:pic>
      <p:sp>
        <p:nvSpPr>
          <p:cNvPr id="685" name="Google Shape;685;p58"/>
          <p:cNvSpPr txBox="1"/>
          <p:nvPr/>
        </p:nvSpPr>
        <p:spPr>
          <a:xfrm>
            <a:off x="91200" y="1179700"/>
            <a:ext cx="27555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s" sz="2000">
                <a:solidFill>
                  <a:schemeClr val="dk1"/>
                </a:solidFill>
              </a:rPr>
              <a:t>Number of words in the audio.</a:t>
            </a:r>
            <a:endParaRPr sz="2000">
              <a:solidFill>
                <a:schemeClr val="dk1"/>
              </a:solidFill>
            </a:endParaRPr>
          </a:p>
          <a:p>
            <a:pPr indent="-355600" lvl="0" marL="457200" rtl="0" algn="l">
              <a:spcBef>
                <a:spcPts val="0"/>
              </a:spcBef>
              <a:spcAft>
                <a:spcPts val="0"/>
              </a:spcAft>
              <a:buClr>
                <a:schemeClr val="dk1"/>
              </a:buClr>
              <a:buSzPts val="2000"/>
              <a:buChar char="●"/>
            </a:pPr>
            <a:r>
              <a:rPr lang="es" sz="2000">
                <a:solidFill>
                  <a:schemeClr val="dk1"/>
                </a:solidFill>
              </a:rPr>
              <a:t>Number of words per second.</a:t>
            </a:r>
            <a:endParaRPr sz="2000">
              <a:solidFill>
                <a:schemeClr val="dk1"/>
              </a:solidFill>
            </a:endParaRPr>
          </a:p>
          <a:p>
            <a:pPr indent="-355600" lvl="0" marL="457200" rtl="0" algn="l">
              <a:spcBef>
                <a:spcPts val="0"/>
              </a:spcBef>
              <a:spcAft>
                <a:spcPts val="0"/>
              </a:spcAft>
              <a:buClr>
                <a:schemeClr val="dk1"/>
              </a:buClr>
              <a:buSzPts val="2000"/>
              <a:buChar char="●"/>
            </a:pPr>
            <a:r>
              <a:rPr lang="es" sz="2000">
                <a:solidFill>
                  <a:schemeClr val="dk1"/>
                </a:solidFill>
              </a:rPr>
              <a:t>Tempo </a:t>
            </a:r>
            <a:endParaRPr sz="2000">
              <a:solidFill>
                <a:schemeClr val="dk1"/>
              </a:solidFill>
            </a:endParaRPr>
          </a:p>
          <a:p>
            <a:pPr indent="-355600" lvl="0" marL="457200" rtl="0" algn="l">
              <a:spcBef>
                <a:spcPts val="0"/>
              </a:spcBef>
              <a:spcAft>
                <a:spcPts val="0"/>
              </a:spcAft>
              <a:buClr>
                <a:schemeClr val="dk1"/>
              </a:buClr>
              <a:buSzPts val="2000"/>
              <a:buChar char="●"/>
            </a:pPr>
            <a:r>
              <a:rPr lang="es" sz="2000">
                <a:solidFill>
                  <a:schemeClr val="dk1"/>
                </a:solidFill>
              </a:rPr>
              <a:t>Fundamental frequency:</a:t>
            </a:r>
            <a:endParaRPr sz="2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endParaRPr/>
          </a:p>
        </p:txBody>
      </p:sp>
      <p:sp>
        <p:nvSpPr>
          <p:cNvPr id="691" name="Google Shape;691;p59"/>
          <p:cNvSpPr txBox="1"/>
          <p:nvPr/>
        </p:nvSpPr>
        <p:spPr>
          <a:xfrm>
            <a:off x="691975" y="829700"/>
            <a:ext cx="72954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By finding the </a:t>
            </a:r>
            <a:r>
              <a:rPr b="1" i="1" lang="es" sz="1600">
                <a:solidFill>
                  <a:schemeClr val="dk1"/>
                </a:solidFill>
              </a:rPr>
              <a:t>onset </a:t>
            </a:r>
            <a:r>
              <a:rPr lang="es" sz="1600">
                <a:solidFill>
                  <a:schemeClr val="dk1"/>
                </a:solidFill>
              </a:rPr>
              <a:t>we</a:t>
            </a:r>
            <a:r>
              <a:rPr lang="es" sz="1600">
                <a:solidFill>
                  <a:schemeClr val="dk1"/>
                </a:solidFill>
              </a:rPr>
              <a:t> compute the </a:t>
            </a:r>
            <a:r>
              <a:rPr b="1" i="1" lang="es" sz="1600">
                <a:solidFill>
                  <a:schemeClr val="dk1"/>
                </a:solidFill>
              </a:rPr>
              <a:t>number </a:t>
            </a:r>
            <a:r>
              <a:rPr b="1" i="1" lang="es" sz="1600">
                <a:solidFill>
                  <a:schemeClr val="dk1"/>
                </a:solidFill>
              </a:rPr>
              <a:t>of spoken</a:t>
            </a:r>
            <a:r>
              <a:rPr b="1" i="1" lang="es" sz="1600">
                <a:solidFill>
                  <a:schemeClr val="dk1"/>
                </a:solidFill>
              </a:rPr>
              <a:t> words per second.</a:t>
            </a:r>
            <a:endParaRPr sz="1600">
              <a:solidFill>
                <a:schemeClr val="dk1"/>
              </a:solidFill>
            </a:endParaRPr>
          </a:p>
          <a:p>
            <a:pPr indent="0" lvl="0" marL="0" rtl="0" algn="l">
              <a:spcBef>
                <a:spcPts val="0"/>
              </a:spcBef>
              <a:spcAft>
                <a:spcPts val="0"/>
              </a:spcAft>
              <a:buNone/>
            </a:pPr>
            <a:r>
              <a:rPr lang="es" sz="1600">
                <a:solidFill>
                  <a:schemeClr val="dk1"/>
                </a:solidFill>
              </a:rPr>
              <a:t>With some exceptions, but we expect younger people to have  higher values of </a:t>
            </a:r>
            <a:r>
              <a:rPr b="1" i="1" lang="es" sz="1600">
                <a:solidFill>
                  <a:schemeClr val="dk1"/>
                </a:solidFill>
              </a:rPr>
              <a:t>number of words per second </a:t>
            </a:r>
            <a:r>
              <a:rPr lang="es" sz="1600">
                <a:solidFill>
                  <a:schemeClr val="dk1"/>
                </a:solidFill>
              </a:rPr>
              <a:t>and </a:t>
            </a:r>
            <a:r>
              <a:rPr b="1" i="1" lang="es" sz="1600">
                <a:solidFill>
                  <a:schemeClr val="dk1"/>
                </a:solidFill>
              </a:rPr>
              <a:t>beats per minute.</a:t>
            </a:r>
            <a:endParaRPr b="1" i="1" sz="1600">
              <a:solidFill>
                <a:schemeClr val="dk1"/>
              </a:solidFill>
            </a:endParaRPr>
          </a:p>
          <a:p>
            <a:pPr indent="0" lvl="0" marL="0" rtl="0" algn="l">
              <a:spcBef>
                <a:spcPts val="0"/>
              </a:spcBef>
              <a:spcAft>
                <a:spcPts val="0"/>
              </a:spcAft>
              <a:buNone/>
            </a:pPr>
            <a:r>
              <a:t/>
            </a:r>
            <a:endParaRPr b="1" i="1" sz="1600">
              <a:solidFill>
                <a:schemeClr val="dk1"/>
              </a:solidFill>
            </a:endParaRPr>
          </a:p>
        </p:txBody>
      </p:sp>
      <p:pic>
        <p:nvPicPr>
          <p:cNvPr id="692" name="Google Shape;692;p59"/>
          <p:cNvPicPr preferRelativeResize="0"/>
          <p:nvPr/>
        </p:nvPicPr>
        <p:blipFill rotWithShape="1">
          <a:blip r:embed="rId3">
            <a:alphaModFix/>
          </a:blip>
          <a:srcRect b="2693" l="5690" r="7699" t="2465"/>
          <a:stretch/>
        </p:blipFill>
        <p:spPr>
          <a:xfrm>
            <a:off x="133025" y="1870125"/>
            <a:ext cx="5959791" cy="1510309"/>
          </a:xfrm>
          <a:prstGeom prst="rect">
            <a:avLst/>
          </a:prstGeom>
          <a:noFill/>
          <a:ln>
            <a:noFill/>
          </a:ln>
        </p:spPr>
      </p:pic>
      <p:sp>
        <p:nvSpPr>
          <p:cNvPr id="693" name="Google Shape;693;p59"/>
          <p:cNvSpPr/>
          <p:nvPr/>
        </p:nvSpPr>
        <p:spPr>
          <a:xfrm>
            <a:off x="6165525" y="2101327"/>
            <a:ext cx="2314500" cy="1112400"/>
          </a:xfrm>
          <a:prstGeom prst="snip1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4" name="Google Shape;694;p59"/>
          <p:cNvSpPr/>
          <p:nvPr/>
        </p:nvSpPr>
        <p:spPr>
          <a:xfrm>
            <a:off x="385950" y="3598450"/>
            <a:ext cx="2468100" cy="1159800"/>
          </a:xfrm>
          <a:prstGeom prst="snip1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p59"/>
          <p:cNvSpPr txBox="1"/>
          <p:nvPr/>
        </p:nvSpPr>
        <p:spPr>
          <a:xfrm>
            <a:off x="385950" y="3633950"/>
            <a:ext cx="23145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Age class: 2 →  14-18 years</a:t>
            </a:r>
            <a:endParaRPr b="1" sz="12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s" sz="1200">
                <a:solidFill>
                  <a:schemeClr val="dk1"/>
                </a:solidFill>
              </a:rPr>
              <a:t>Audio length: 15.302s</a:t>
            </a:r>
            <a:endParaRPr sz="1200">
              <a:solidFill>
                <a:schemeClr val="dk1"/>
              </a:solidFill>
            </a:endParaRPr>
          </a:p>
          <a:p>
            <a:pPr indent="0" lvl="0" marL="0" rtl="0" algn="l">
              <a:spcBef>
                <a:spcPts val="0"/>
              </a:spcBef>
              <a:spcAft>
                <a:spcPts val="0"/>
              </a:spcAft>
              <a:buNone/>
            </a:pPr>
            <a:r>
              <a:rPr lang="es" sz="1200">
                <a:solidFill>
                  <a:schemeClr val="dk1"/>
                </a:solidFill>
              </a:rPr>
              <a:t>Number of words/s: 3.46</a:t>
            </a:r>
            <a:endParaRPr sz="1200">
              <a:solidFill>
                <a:schemeClr val="dk1"/>
              </a:solidFill>
            </a:endParaRPr>
          </a:p>
          <a:p>
            <a:pPr indent="0" lvl="0" marL="0" rtl="0" algn="l">
              <a:spcBef>
                <a:spcPts val="0"/>
              </a:spcBef>
              <a:spcAft>
                <a:spcPts val="0"/>
              </a:spcAft>
              <a:buNone/>
            </a:pPr>
            <a:r>
              <a:rPr lang="es" sz="1200">
                <a:solidFill>
                  <a:schemeClr val="dk1"/>
                </a:solidFill>
              </a:rPr>
              <a:t>Beats per minute (bpm): 21.31</a:t>
            </a:r>
            <a:r>
              <a:rPr lang="es" sz="1100">
                <a:solidFill>
                  <a:schemeClr val="dk1"/>
                </a:solidFill>
              </a:rPr>
              <a:t> </a:t>
            </a:r>
            <a:endParaRPr sz="1100">
              <a:solidFill>
                <a:schemeClr val="dk1"/>
              </a:solidFill>
            </a:endParaRPr>
          </a:p>
        </p:txBody>
      </p:sp>
      <p:sp>
        <p:nvSpPr>
          <p:cNvPr id="696" name="Google Shape;696;p59"/>
          <p:cNvSpPr txBox="1"/>
          <p:nvPr/>
        </p:nvSpPr>
        <p:spPr>
          <a:xfrm>
            <a:off x="6165525" y="2136800"/>
            <a:ext cx="2388600" cy="10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Age class: 6 →  46-60 years</a:t>
            </a:r>
            <a:endParaRPr b="1" sz="12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s" sz="1200">
                <a:solidFill>
                  <a:schemeClr val="dk1"/>
                </a:solidFill>
              </a:rPr>
              <a:t>Audio length: 15.302s</a:t>
            </a:r>
            <a:endParaRPr sz="1200">
              <a:solidFill>
                <a:schemeClr val="dk1"/>
              </a:solidFill>
            </a:endParaRPr>
          </a:p>
          <a:p>
            <a:pPr indent="0" lvl="0" marL="0" rtl="0" algn="l">
              <a:spcBef>
                <a:spcPts val="0"/>
              </a:spcBef>
              <a:spcAft>
                <a:spcPts val="0"/>
              </a:spcAft>
              <a:buNone/>
            </a:pPr>
            <a:r>
              <a:rPr lang="es" sz="1200">
                <a:solidFill>
                  <a:schemeClr val="dk1"/>
                </a:solidFill>
              </a:rPr>
              <a:t>Number of words/s: 3.20</a:t>
            </a:r>
            <a:endParaRPr sz="1200">
              <a:solidFill>
                <a:schemeClr val="dk1"/>
              </a:solidFill>
            </a:endParaRPr>
          </a:p>
          <a:p>
            <a:pPr indent="0" lvl="0" marL="0" rtl="0" algn="l">
              <a:spcBef>
                <a:spcPts val="0"/>
              </a:spcBef>
              <a:spcAft>
                <a:spcPts val="0"/>
              </a:spcAft>
              <a:buNone/>
            </a:pPr>
            <a:r>
              <a:rPr lang="es" sz="1200">
                <a:solidFill>
                  <a:schemeClr val="dk1"/>
                </a:solidFill>
              </a:rPr>
              <a:t>Beats per minute (bpm): 18.38</a:t>
            </a:r>
            <a:r>
              <a:rPr lang="es" sz="1100">
                <a:solidFill>
                  <a:schemeClr val="dk1"/>
                </a:solidFill>
              </a:rPr>
              <a:t> </a:t>
            </a:r>
            <a:endParaRPr sz="1100">
              <a:solidFill>
                <a:schemeClr val="dk1"/>
              </a:solidFill>
            </a:endParaRPr>
          </a:p>
        </p:txBody>
      </p:sp>
      <p:pic>
        <p:nvPicPr>
          <p:cNvPr id="697" name="Google Shape;697;p59"/>
          <p:cNvPicPr preferRelativeResize="0"/>
          <p:nvPr/>
        </p:nvPicPr>
        <p:blipFill rotWithShape="1">
          <a:blip r:embed="rId4">
            <a:alphaModFix/>
          </a:blip>
          <a:srcRect b="0" l="4758" r="8087" t="0"/>
          <a:stretch/>
        </p:blipFill>
        <p:spPr>
          <a:xfrm>
            <a:off x="3125267" y="3380425"/>
            <a:ext cx="5265282" cy="1510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60"/>
          <p:cNvPicPr preferRelativeResize="0"/>
          <p:nvPr/>
        </p:nvPicPr>
        <p:blipFill rotWithShape="1">
          <a:blip r:embed="rId3">
            <a:alphaModFix/>
          </a:blip>
          <a:srcRect b="2791" l="5992" r="8406" t="6579"/>
          <a:stretch/>
        </p:blipFill>
        <p:spPr>
          <a:xfrm>
            <a:off x="2968650" y="3162350"/>
            <a:ext cx="3118899" cy="1651174"/>
          </a:xfrm>
          <a:prstGeom prst="rect">
            <a:avLst/>
          </a:prstGeom>
          <a:noFill/>
          <a:ln>
            <a:noFill/>
          </a:ln>
        </p:spPr>
      </p:pic>
      <p:pic>
        <p:nvPicPr>
          <p:cNvPr id="703" name="Google Shape;703;p60"/>
          <p:cNvPicPr preferRelativeResize="0"/>
          <p:nvPr/>
        </p:nvPicPr>
        <p:blipFill rotWithShape="1">
          <a:blip r:embed="rId4">
            <a:alphaModFix/>
          </a:blip>
          <a:srcRect b="2345" l="6160" r="8978" t="7107"/>
          <a:stretch/>
        </p:blipFill>
        <p:spPr>
          <a:xfrm>
            <a:off x="187975" y="1534600"/>
            <a:ext cx="3210651" cy="1713075"/>
          </a:xfrm>
          <a:prstGeom prst="rect">
            <a:avLst/>
          </a:prstGeom>
          <a:noFill/>
          <a:ln>
            <a:noFill/>
          </a:ln>
        </p:spPr>
      </p:pic>
      <p:pic>
        <p:nvPicPr>
          <p:cNvPr id="704" name="Google Shape;704;p60"/>
          <p:cNvPicPr preferRelativeResize="0"/>
          <p:nvPr/>
        </p:nvPicPr>
        <p:blipFill rotWithShape="1">
          <a:blip r:embed="rId5">
            <a:alphaModFix/>
          </a:blip>
          <a:srcRect b="3029" l="6556" r="7518" t="7066"/>
          <a:stretch/>
        </p:blipFill>
        <p:spPr>
          <a:xfrm>
            <a:off x="5603250" y="1570200"/>
            <a:ext cx="3210651" cy="1679697"/>
          </a:xfrm>
          <a:prstGeom prst="rect">
            <a:avLst/>
          </a:prstGeom>
          <a:noFill/>
          <a:ln>
            <a:noFill/>
          </a:ln>
        </p:spPr>
      </p:pic>
      <p:sp>
        <p:nvSpPr>
          <p:cNvPr id="705" name="Google Shape;705;p6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endParaRPr/>
          </a:p>
        </p:txBody>
      </p:sp>
      <p:sp>
        <p:nvSpPr>
          <p:cNvPr id="706" name="Google Shape;706;p60"/>
          <p:cNvSpPr txBox="1"/>
          <p:nvPr/>
        </p:nvSpPr>
        <p:spPr>
          <a:xfrm>
            <a:off x="342625" y="802475"/>
            <a:ext cx="83166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dk1"/>
                </a:solidFill>
              </a:rPr>
              <a:t>Fundamental frequency: </a:t>
            </a:r>
            <a:r>
              <a:rPr lang="es" sz="1600">
                <a:solidFill>
                  <a:schemeClr val="dk1"/>
                </a:solidFill>
              </a:rPr>
              <a:t>Lowest frequency at which a periodic sound appears (</a:t>
            </a:r>
            <a:r>
              <a:rPr b="1" lang="es" sz="1600">
                <a:solidFill>
                  <a:schemeClr val="dk1"/>
                </a:solidFill>
              </a:rPr>
              <a:t>pitch</a:t>
            </a:r>
            <a:r>
              <a:rPr lang="es" sz="1600">
                <a:solidFill>
                  <a:schemeClr val="dk1"/>
                </a:solidFill>
              </a:rPr>
              <a:t>). </a:t>
            </a:r>
            <a:endParaRPr sz="1600">
              <a:solidFill>
                <a:schemeClr val="dk1"/>
              </a:solidFill>
            </a:endParaRPr>
          </a:p>
        </p:txBody>
      </p:sp>
      <p:pic>
        <p:nvPicPr>
          <p:cNvPr id="707" name="Google Shape;707;p60"/>
          <p:cNvPicPr preferRelativeResize="0"/>
          <p:nvPr/>
        </p:nvPicPr>
        <p:blipFill>
          <a:blip r:embed="rId6">
            <a:alphaModFix/>
          </a:blip>
          <a:stretch>
            <a:fillRect/>
          </a:stretch>
        </p:blipFill>
        <p:spPr>
          <a:xfrm rot="-3774502">
            <a:off x="4214349" y="2775733"/>
            <a:ext cx="302777" cy="308809"/>
          </a:xfrm>
          <a:prstGeom prst="rect">
            <a:avLst/>
          </a:prstGeom>
          <a:noFill/>
          <a:ln>
            <a:noFill/>
          </a:ln>
        </p:spPr>
      </p:pic>
      <p:sp>
        <p:nvSpPr>
          <p:cNvPr id="708" name="Google Shape;708;p60"/>
          <p:cNvSpPr/>
          <p:nvPr/>
        </p:nvSpPr>
        <p:spPr>
          <a:xfrm>
            <a:off x="3478525" y="1493125"/>
            <a:ext cx="2044800" cy="1233000"/>
          </a:xfrm>
          <a:prstGeom prst="snip1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60"/>
          <p:cNvSpPr txBox="1"/>
          <p:nvPr/>
        </p:nvSpPr>
        <p:spPr>
          <a:xfrm>
            <a:off x="3503300" y="1456131"/>
            <a:ext cx="21375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Age class: 1 →  7-13 years</a:t>
            </a:r>
            <a:endParaRPr b="1" sz="11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es" sz="1100">
                <a:solidFill>
                  <a:schemeClr val="dk1"/>
                </a:solidFill>
              </a:rPr>
              <a:t>f0 mean:                      443.26</a:t>
            </a:r>
            <a:endParaRPr sz="1100">
              <a:solidFill>
                <a:schemeClr val="dk1"/>
              </a:solidFill>
            </a:endParaRPr>
          </a:p>
          <a:p>
            <a:pPr indent="0" lvl="0" marL="0" rtl="0" algn="l">
              <a:spcBef>
                <a:spcPts val="0"/>
              </a:spcBef>
              <a:spcAft>
                <a:spcPts val="0"/>
              </a:spcAft>
              <a:buNone/>
            </a:pPr>
            <a:r>
              <a:rPr lang="es" sz="1100">
                <a:solidFill>
                  <a:schemeClr val="dk1"/>
                </a:solidFill>
              </a:rPr>
              <a:t>f0 median:                   292.60</a:t>
            </a:r>
            <a:endParaRPr sz="1100">
              <a:solidFill>
                <a:schemeClr val="dk1"/>
              </a:solidFill>
            </a:endParaRPr>
          </a:p>
          <a:p>
            <a:pPr indent="0" lvl="0" marL="0" rtl="0" algn="l">
              <a:spcBef>
                <a:spcPts val="0"/>
              </a:spcBef>
              <a:spcAft>
                <a:spcPts val="0"/>
              </a:spcAft>
              <a:buNone/>
            </a:pPr>
            <a:r>
              <a:rPr lang="es" sz="1100">
                <a:solidFill>
                  <a:schemeClr val="dk1"/>
                </a:solidFill>
              </a:rPr>
              <a:t>f0 standard deviation: 544.91</a:t>
            </a:r>
            <a:endParaRPr sz="1100">
              <a:solidFill>
                <a:schemeClr val="dk1"/>
              </a:solidFill>
            </a:endParaRPr>
          </a:p>
          <a:p>
            <a:pPr indent="0" lvl="0" marL="0" rtl="0" algn="l">
              <a:spcBef>
                <a:spcPts val="0"/>
              </a:spcBef>
              <a:spcAft>
                <a:spcPts val="0"/>
              </a:spcAft>
              <a:buNone/>
            </a:pPr>
            <a:r>
              <a:rPr lang="es" sz="1100">
                <a:solidFill>
                  <a:schemeClr val="dk1"/>
                </a:solidFill>
              </a:rPr>
              <a:t>f0 5-percentile:            102.56</a:t>
            </a:r>
            <a:endParaRPr sz="1100">
              <a:solidFill>
                <a:schemeClr val="dk1"/>
              </a:solidFill>
            </a:endParaRPr>
          </a:p>
          <a:p>
            <a:pPr indent="0" lvl="0" marL="0" rtl="0" algn="l">
              <a:spcBef>
                <a:spcPts val="0"/>
              </a:spcBef>
              <a:spcAft>
                <a:spcPts val="0"/>
              </a:spcAft>
              <a:buNone/>
            </a:pPr>
            <a:r>
              <a:rPr lang="es" sz="1100">
                <a:solidFill>
                  <a:schemeClr val="dk1"/>
                </a:solidFill>
              </a:rPr>
              <a:t>f0 95-percentile:          1145.30</a:t>
            </a:r>
            <a:endParaRPr sz="1100">
              <a:solidFill>
                <a:schemeClr val="dk1"/>
              </a:solidFill>
            </a:endParaRPr>
          </a:p>
        </p:txBody>
      </p:sp>
      <p:pic>
        <p:nvPicPr>
          <p:cNvPr id="710" name="Google Shape;710;p60"/>
          <p:cNvPicPr preferRelativeResize="0"/>
          <p:nvPr/>
        </p:nvPicPr>
        <p:blipFill>
          <a:blip r:embed="rId6">
            <a:alphaModFix/>
          </a:blip>
          <a:stretch>
            <a:fillRect/>
          </a:stretch>
        </p:blipFill>
        <p:spPr>
          <a:xfrm rot="6738550">
            <a:off x="1593268" y="3205312"/>
            <a:ext cx="283436" cy="315554"/>
          </a:xfrm>
          <a:prstGeom prst="rect">
            <a:avLst/>
          </a:prstGeom>
          <a:noFill/>
          <a:ln>
            <a:noFill/>
          </a:ln>
        </p:spPr>
      </p:pic>
      <p:sp>
        <p:nvSpPr>
          <p:cNvPr id="711" name="Google Shape;711;p60"/>
          <p:cNvSpPr/>
          <p:nvPr/>
        </p:nvSpPr>
        <p:spPr>
          <a:xfrm>
            <a:off x="375413" y="3535900"/>
            <a:ext cx="2376600" cy="1233000"/>
          </a:xfrm>
          <a:prstGeom prst="snip1Rect">
            <a:avLst>
              <a:gd fmla="val 16667" name="adj"/>
            </a:avLst>
          </a:prstGeom>
          <a:solidFill>
            <a:srgbClr val="FFE6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60"/>
          <p:cNvSpPr txBox="1"/>
          <p:nvPr/>
        </p:nvSpPr>
        <p:spPr>
          <a:xfrm>
            <a:off x="375425" y="3467300"/>
            <a:ext cx="22536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Age class: 4 →  25-32 years</a:t>
            </a:r>
            <a:endParaRPr b="1" sz="11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es" sz="1100">
                <a:solidFill>
                  <a:schemeClr val="dk1"/>
                </a:solidFill>
              </a:rPr>
              <a:t>f0 mean:                         971.51</a:t>
            </a:r>
            <a:endParaRPr sz="1100">
              <a:solidFill>
                <a:schemeClr val="dk1"/>
              </a:solidFill>
            </a:endParaRPr>
          </a:p>
          <a:p>
            <a:pPr indent="0" lvl="0" marL="0" rtl="0" algn="l">
              <a:spcBef>
                <a:spcPts val="0"/>
              </a:spcBef>
              <a:spcAft>
                <a:spcPts val="0"/>
              </a:spcAft>
              <a:buNone/>
            </a:pPr>
            <a:r>
              <a:rPr lang="es" sz="1100">
                <a:solidFill>
                  <a:schemeClr val="dk1"/>
                </a:solidFill>
              </a:rPr>
              <a:t>f0 median:                      151.46</a:t>
            </a:r>
            <a:endParaRPr sz="1100">
              <a:solidFill>
                <a:schemeClr val="dk1"/>
              </a:solidFill>
            </a:endParaRPr>
          </a:p>
          <a:p>
            <a:pPr indent="0" lvl="0" marL="0" rtl="0" algn="l">
              <a:spcBef>
                <a:spcPts val="0"/>
              </a:spcBef>
              <a:spcAft>
                <a:spcPts val="0"/>
              </a:spcAft>
              <a:buNone/>
            </a:pPr>
            <a:r>
              <a:rPr lang="es" sz="1100">
                <a:solidFill>
                  <a:schemeClr val="dk1"/>
                </a:solidFill>
              </a:rPr>
              <a:t>f0 standard deviation:   1242.97</a:t>
            </a:r>
            <a:endParaRPr sz="1100">
              <a:solidFill>
                <a:schemeClr val="dk1"/>
              </a:solidFill>
            </a:endParaRPr>
          </a:p>
          <a:p>
            <a:pPr indent="0" lvl="0" marL="0" rtl="0" algn="l">
              <a:spcBef>
                <a:spcPts val="0"/>
              </a:spcBef>
              <a:spcAft>
                <a:spcPts val="0"/>
              </a:spcAft>
              <a:buNone/>
            </a:pPr>
            <a:r>
              <a:rPr lang="es" sz="1100">
                <a:solidFill>
                  <a:schemeClr val="dk1"/>
                </a:solidFill>
              </a:rPr>
              <a:t>f0 5-percentile:                 89.64</a:t>
            </a:r>
            <a:endParaRPr sz="1100">
              <a:solidFill>
                <a:schemeClr val="dk1"/>
              </a:solidFill>
            </a:endParaRPr>
          </a:p>
          <a:p>
            <a:pPr indent="0" lvl="0" marL="0" rtl="0" algn="l">
              <a:spcBef>
                <a:spcPts val="0"/>
              </a:spcBef>
              <a:spcAft>
                <a:spcPts val="0"/>
              </a:spcAft>
              <a:buNone/>
            </a:pPr>
            <a:r>
              <a:rPr lang="es" sz="1100">
                <a:solidFill>
                  <a:schemeClr val="dk1"/>
                </a:solidFill>
              </a:rPr>
              <a:t>f0 95-percentile:           3993.93</a:t>
            </a:r>
            <a:endParaRPr sz="1100">
              <a:solidFill>
                <a:schemeClr val="dk1"/>
              </a:solidFill>
            </a:endParaRPr>
          </a:p>
        </p:txBody>
      </p:sp>
      <p:sp>
        <p:nvSpPr>
          <p:cNvPr id="713" name="Google Shape;713;p60"/>
          <p:cNvSpPr/>
          <p:nvPr/>
        </p:nvSpPr>
        <p:spPr>
          <a:xfrm>
            <a:off x="6304163" y="3535900"/>
            <a:ext cx="2376600" cy="1233000"/>
          </a:xfrm>
          <a:prstGeom prst="snip1Rect">
            <a:avLst>
              <a:gd fmla="val 16667" name="adj"/>
            </a:avLst>
          </a:prstGeom>
          <a:solidFill>
            <a:srgbClr val="F67E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60"/>
          <p:cNvSpPr txBox="1"/>
          <p:nvPr/>
        </p:nvSpPr>
        <p:spPr>
          <a:xfrm>
            <a:off x="6304175" y="3467300"/>
            <a:ext cx="22536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Age class: 7 →  61+  years</a:t>
            </a:r>
            <a:endParaRPr b="1" sz="11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es" sz="1100">
                <a:solidFill>
                  <a:schemeClr val="dk1"/>
                </a:solidFill>
              </a:rPr>
              <a:t>f0 mean:                          154.15</a:t>
            </a:r>
            <a:endParaRPr sz="1100">
              <a:solidFill>
                <a:schemeClr val="dk1"/>
              </a:solidFill>
            </a:endParaRPr>
          </a:p>
          <a:p>
            <a:pPr indent="0" lvl="0" marL="0" rtl="0" algn="l">
              <a:spcBef>
                <a:spcPts val="0"/>
              </a:spcBef>
              <a:spcAft>
                <a:spcPts val="0"/>
              </a:spcAft>
              <a:buNone/>
            </a:pPr>
            <a:r>
              <a:rPr lang="es" sz="1100">
                <a:solidFill>
                  <a:schemeClr val="dk1"/>
                </a:solidFill>
              </a:rPr>
              <a:t>f0 median:                       145.46</a:t>
            </a:r>
            <a:endParaRPr sz="1100">
              <a:solidFill>
                <a:schemeClr val="dk1"/>
              </a:solidFill>
            </a:endParaRPr>
          </a:p>
          <a:p>
            <a:pPr indent="0" lvl="0" marL="0" rtl="0" algn="l">
              <a:spcBef>
                <a:spcPts val="0"/>
              </a:spcBef>
              <a:spcAft>
                <a:spcPts val="0"/>
              </a:spcAft>
              <a:buNone/>
            </a:pPr>
            <a:r>
              <a:rPr lang="es" sz="1100">
                <a:solidFill>
                  <a:schemeClr val="dk1"/>
                </a:solidFill>
              </a:rPr>
              <a:t>f0 standard deviation:      39.86</a:t>
            </a:r>
            <a:endParaRPr sz="1100">
              <a:solidFill>
                <a:schemeClr val="dk1"/>
              </a:solidFill>
            </a:endParaRPr>
          </a:p>
          <a:p>
            <a:pPr indent="0" lvl="0" marL="0" rtl="0" algn="l">
              <a:spcBef>
                <a:spcPts val="0"/>
              </a:spcBef>
              <a:spcAft>
                <a:spcPts val="0"/>
              </a:spcAft>
              <a:buNone/>
            </a:pPr>
            <a:r>
              <a:rPr lang="es" sz="1100">
                <a:solidFill>
                  <a:schemeClr val="dk1"/>
                </a:solidFill>
              </a:rPr>
              <a:t>f0 5-percentile:                104.68</a:t>
            </a:r>
            <a:endParaRPr sz="1100">
              <a:solidFill>
                <a:schemeClr val="dk1"/>
              </a:solidFill>
            </a:endParaRPr>
          </a:p>
          <a:p>
            <a:pPr indent="0" lvl="0" marL="0" rtl="0" algn="l">
              <a:spcBef>
                <a:spcPts val="0"/>
              </a:spcBef>
              <a:spcAft>
                <a:spcPts val="0"/>
              </a:spcAft>
              <a:buNone/>
            </a:pPr>
            <a:r>
              <a:rPr lang="es" sz="1100">
                <a:solidFill>
                  <a:schemeClr val="dk1"/>
                </a:solidFill>
              </a:rPr>
              <a:t>f0 95-percentile:              233.51</a:t>
            </a:r>
            <a:endParaRPr sz="1100">
              <a:solidFill>
                <a:schemeClr val="dk1"/>
              </a:solidFill>
            </a:endParaRPr>
          </a:p>
        </p:txBody>
      </p:sp>
      <p:pic>
        <p:nvPicPr>
          <p:cNvPr id="715" name="Google Shape;715;p60"/>
          <p:cNvPicPr preferRelativeResize="0"/>
          <p:nvPr/>
        </p:nvPicPr>
        <p:blipFill>
          <a:blip r:embed="rId6">
            <a:alphaModFix/>
          </a:blip>
          <a:stretch>
            <a:fillRect/>
          </a:stretch>
        </p:blipFill>
        <p:spPr>
          <a:xfrm rot="6738550">
            <a:off x="7499405" y="3205312"/>
            <a:ext cx="283436" cy="31555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endParaRPr/>
          </a:p>
        </p:txBody>
      </p:sp>
      <p:sp>
        <p:nvSpPr>
          <p:cNvPr id="721" name="Google Shape;721;p61"/>
          <p:cNvSpPr txBox="1"/>
          <p:nvPr/>
        </p:nvSpPr>
        <p:spPr>
          <a:xfrm>
            <a:off x="330200" y="1224350"/>
            <a:ext cx="3120300" cy="36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accent2"/>
                </a:solidFill>
              </a:rPr>
              <a:t>1st step: Preprocess data:</a:t>
            </a:r>
            <a:endParaRPr b="1" sz="1700">
              <a:solidFill>
                <a:schemeClr val="accent2"/>
              </a:solidFill>
            </a:endParaRPr>
          </a:p>
          <a:p>
            <a:pPr indent="0" lvl="0" marL="0" rtl="0" algn="l">
              <a:spcBef>
                <a:spcPts val="0"/>
              </a:spcBef>
              <a:spcAft>
                <a:spcPts val="0"/>
              </a:spcAft>
              <a:buNone/>
            </a:pPr>
            <a:r>
              <a:rPr lang="es" sz="1700">
                <a:solidFill>
                  <a:schemeClr val="dk1"/>
                </a:solidFill>
              </a:rPr>
              <a:t>-</a:t>
            </a:r>
            <a:r>
              <a:rPr b="1" lang="es" sz="1700">
                <a:solidFill>
                  <a:schemeClr val="dk1"/>
                </a:solidFill>
              </a:rPr>
              <a:t> </a:t>
            </a:r>
            <a:r>
              <a:rPr lang="es" sz="1700">
                <a:solidFill>
                  <a:schemeClr val="dk1"/>
                </a:solidFill>
              </a:rPr>
              <a:t>Divide data by 2^15</a:t>
            </a:r>
            <a:endParaRPr sz="1700">
              <a:solidFill>
                <a:schemeClr val="dk1"/>
              </a:solidFill>
            </a:endParaRPr>
          </a:p>
          <a:p>
            <a:pPr indent="0" lvl="0" marL="0" rtl="0" algn="l">
              <a:spcBef>
                <a:spcPts val="0"/>
              </a:spcBef>
              <a:spcAft>
                <a:spcPts val="0"/>
              </a:spcAft>
              <a:buNone/>
            </a:pPr>
            <a:r>
              <a:rPr lang="es" sz="1700">
                <a:solidFill>
                  <a:schemeClr val="dk1"/>
                </a:solidFill>
              </a:rPr>
              <a:t>- Noise reduction </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b="1" lang="es" sz="1700">
                <a:solidFill>
                  <a:schemeClr val="accent2"/>
                </a:solidFill>
              </a:rPr>
              <a:t>2nd step: Extract features:</a:t>
            </a:r>
            <a:endParaRPr b="1" sz="1700">
              <a:solidFill>
                <a:schemeClr val="accent2"/>
              </a:solidFill>
            </a:endParaRPr>
          </a:p>
          <a:p>
            <a:pPr indent="0" lvl="0" marL="0" rtl="0" algn="l">
              <a:spcBef>
                <a:spcPts val="0"/>
              </a:spcBef>
              <a:spcAft>
                <a:spcPts val="0"/>
              </a:spcAft>
              <a:buNone/>
            </a:pPr>
            <a:r>
              <a:rPr lang="es" sz="1700">
                <a:solidFill>
                  <a:schemeClr val="dk1"/>
                </a:solidFill>
              </a:rPr>
              <a:t>- # words in the audio</a:t>
            </a:r>
            <a:endParaRPr sz="1700">
              <a:solidFill>
                <a:schemeClr val="dk1"/>
              </a:solidFill>
            </a:endParaRPr>
          </a:p>
          <a:p>
            <a:pPr indent="0" lvl="0" marL="0" rtl="0" algn="l">
              <a:spcBef>
                <a:spcPts val="0"/>
              </a:spcBef>
              <a:spcAft>
                <a:spcPts val="0"/>
              </a:spcAft>
              <a:buNone/>
            </a:pPr>
            <a:r>
              <a:rPr lang="es" sz="1700">
                <a:solidFill>
                  <a:schemeClr val="dk1"/>
                </a:solidFill>
              </a:rPr>
              <a:t>- # words per second</a:t>
            </a:r>
            <a:endParaRPr sz="1700">
              <a:solidFill>
                <a:schemeClr val="dk1"/>
              </a:solidFill>
            </a:endParaRPr>
          </a:p>
          <a:p>
            <a:pPr indent="0" lvl="0" marL="0" rtl="0" algn="l">
              <a:spcBef>
                <a:spcPts val="0"/>
              </a:spcBef>
              <a:spcAft>
                <a:spcPts val="0"/>
              </a:spcAft>
              <a:buNone/>
            </a:pPr>
            <a:r>
              <a:rPr lang="es" sz="1700">
                <a:solidFill>
                  <a:schemeClr val="dk1"/>
                </a:solidFill>
              </a:rPr>
              <a:t>- # beats per minute</a:t>
            </a:r>
            <a:endParaRPr sz="1700">
              <a:solidFill>
                <a:schemeClr val="dk1"/>
              </a:solidFill>
            </a:endParaRPr>
          </a:p>
          <a:p>
            <a:pPr indent="0" lvl="0" marL="0" rtl="0" algn="l">
              <a:spcBef>
                <a:spcPts val="0"/>
              </a:spcBef>
              <a:spcAft>
                <a:spcPts val="0"/>
              </a:spcAft>
              <a:buNone/>
            </a:pPr>
            <a:r>
              <a:rPr lang="es" sz="1700">
                <a:solidFill>
                  <a:schemeClr val="dk1"/>
                </a:solidFill>
              </a:rPr>
              <a:t>- Fundamental frequency:</a:t>
            </a:r>
            <a:endParaRPr sz="1700">
              <a:solidFill>
                <a:schemeClr val="dk1"/>
              </a:solidFill>
            </a:endParaRPr>
          </a:p>
          <a:p>
            <a:pPr indent="0" lvl="0" marL="0" rtl="0" algn="l">
              <a:spcBef>
                <a:spcPts val="0"/>
              </a:spcBef>
              <a:spcAft>
                <a:spcPts val="0"/>
              </a:spcAft>
              <a:buNone/>
            </a:pPr>
            <a:r>
              <a:rPr lang="es" sz="1700">
                <a:solidFill>
                  <a:schemeClr val="dk1"/>
                </a:solidFill>
              </a:rPr>
              <a:t>	- Mean</a:t>
            </a:r>
            <a:endParaRPr sz="1700">
              <a:solidFill>
                <a:schemeClr val="dk1"/>
              </a:solidFill>
            </a:endParaRPr>
          </a:p>
          <a:p>
            <a:pPr indent="0" lvl="0" marL="0" rtl="0" algn="l">
              <a:spcBef>
                <a:spcPts val="0"/>
              </a:spcBef>
              <a:spcAft>
                <a:spcPts val="0"/>
              </a:spcAft>
              <a:buNone/>
            </a:pPr>
            <a:r>
              <a:rPr lang="es" sz="1700">
                <a:solidFill>
                  <a:schemeClr val="dk1"/>
                </a:solidFill>
              </a:rPr>
              <a:t>	- Median</a:t>
            </a:r>
            <a:endParaRPr sz="1700">
              <a:solidFill>
                <a:schemeClr val="dk1"/>
              </a:solidFill>
            </a:endParaRPr>
          </a:p>
          <a:p>
            <a:pPr indent="0" lvl="0" marL="0" rtl="0" algn="l">
              <a:spcBef>
                <a:spcPts val="0"/>
              </a:spcBef>
              <a:spcAft>
                <a:spcPts val="0"/>
              </a:spcAft>
              <a:buNone/>
            </a:pPr>
            <a:r>
              <a:rPr lang="es" sz="1700">
                <a:solidFill>
                  <a:schemeClr val="dk1"/>
                </a:solidFill>
              </a:rPr>
              <a:t>	- Standard Deviation</a:t>
            </a:r>
            <a:endParaRPr sz="1700">
              <a:solidFill>
                <a:schemeClr val="dk1"/>
              </a:solidFill>
            </a:endParaRPr>
          </a:p>
          <a:p>
            <a:pPr indent="0" lvl="0" marL="0" rtl="0" algn="l">
              <a:spcBef>
                <a:spcPts val="0"/>
              </a:spcBef>
              <a:spcAft>
                <a:spcPts val="0"/>
              </a:spcAft>
              <a:buNone/>
            </a:pPr>
            <a:r>
              <a:rPr lang="es" sz="1700">
                <a:solidFill>
                  <a:schemeClr val="dk1"/>
                </a:solidFill>
              </a:rPr>
              <a:t>	- 5-percentile</a:t>
            </a:r>
            <a:endParaRPr sz="1700">
              <a:solidFill>
                <a:schemeClr val="dk1"/>
              </a:solidFill>
            </a:endParaRPr>
          </a:p>
          <a:p>
            <a:pPr indent="0" lvl="0" marL="0" rtl="0" algn="l">
              <a:spcBef>
                <a:spcPts val="0"/>
              </a:spcBef>
              <a:spcAft>
                <a:spcPts val="0"/>
              </a:spcAft>
              <a:buNone/>
            </a:pPr>
            <a:r>
              <a:rPr lang="es" sz="1700">
                <a:solidFill>
                  <a:schemeClr val="dk1"/>
                </a:solidFill>
              </a:rPr>
              <a:t>	- 95-percentile</a:t>
            </a:r>
            <a:endParaRPr sz="1700">
              <a:solidFill>
                <a:schemeClr val="dk1"/>
              </a:solidFill>
            </a:endParaRPr>
          </a:p>
        </p:txBody>
      </p:sp>
      <p:sp>
        <p:nvSpPr>
          <p:cNvPr id="722" name="Google Shape;722;p61"/>
          <p:cNvSpPr/>
          <p:nvPr/>
        </p:nvSpPr>
        <p:spPr>
          <a:xfrm>
            <a:off x="4348950" y="1851675"/>
            <a:ext cx="312600" cy="3732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61"/>
          <p:cNvSpPr/>
          <p:nvPr/>
        </p:nvSpPr>
        <p:spPr>
          <a:xfrm>
            <a:off x="4348950" y="2266300"/>
            <a:ext cx="312600" cy="373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p61"/>
          <p:cNvSpPr/>
          <p:nvPr/>
        </p:nvSpPr>
        <p:spPr>
          <a:xfrm>
            <a:off x="4348950" y="2680925"/>
            <a:ext cx="312600" cy="3732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5" name="Google Shape;725;p61"/>
          <p:cNvSpPr/>
          <p:nvPr/>
        </p:nvSpPr>
        <p:spPr>
          <a:xfrm>
            <a:off x="4348950" y="3095550"/>
            <a:ext cx="312600" cy="373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6" name="Google Shape;726;p61"/>
          <p:cNvSpPr/>
          <p:nvPr/>
        </p:nvSpPr>
        <p:spPr>
          <a:xfrm>
            <a:off x="5560000" y="1920600"/>
            <a:ext cx="847200" cy="27231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61"/>
          <p:cNvSpPr/>
          <p:nvPr/>
        </p:nvSpPr>
        <p:spPr>
          <a:xfrm rot="-5400000">
            <a:off x="7398625" y="2669400"/>
            <a:ext cx="443700" cy="122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8" name="Google Shape;728;p61"/>
          <p:cNvSpPr/>
          <p:nvPr/>
        </p:nvSpPr>
        <p:spPr>
          <a:xfrm>
            <a:off x="4348950" y="3510175"/>
            <a:ext cx="312600" cy="373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61"/>
          <p:cNvSpPr/>
          <p:nvPr/>
        </p:nvSpPr>
        <p:spPr>
          <a:xfrm>
            <a:off x="4348950" y="3924800"/>
            <a:ext cx="312600" cy="3732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30" name="Google Shape;730;p61"/>
          <p:cNvCxnSpPr/>
          <p:nvPr/>
        </p:nvCxnSpPr>
        <p:spPr>
          <a:xfrm>
            <a:off x="9764575" y="5046675"/>
            <a:ext cx="968100" cy="968100"/>
          </a:xfrm>
          <a:prstGeom prst="straightConnector1">
            <a:avLst/>
          </a:prstGeom>
          <a:noFill/>
          <a:ln cap="flat" cmpd="sng" w="9525">
            <a:solidFill>
              <a:schemeClr val="dk2"/>
            </a:solidFill>
            <a:prstDash val="solid"/>
            <a:round/>
            <a:headEnd len="med" w="med" type="none"/>
            <a:tailEnd len="med" w="med" type="triangle"/>
          </a:ln>
        </p:spPr>
      </p:cxnSp>
      <p:pic>
        <p:nvPicPr>
          <p:cNvPr id="731" name="Google Shape;731;p61"/>
          <p:cNvPicPr preferRelativeResize="0"/>
          <p:nvPr/>
        </p:nvPicPr>
        <p:blipFill>
          <a:blip r:embed="rId3">
            <a:alphaModFix/>
          </a:blip>
          <a:stretch>
            <a:fillRect/>
          </a:stretch>
        </p:blipFill>
        <p:spPr>
          <a:xfrm>
            <a:off x="2538175" y="2415450"/>
            <a:ext cx="312600" cy="312600"/>
          </a:xfrm>
          <a:prstGeom prst="rect">
            <a:avLst/>
          </a:prstGeom>
          <a:noFill/>
          <a:ln>
            <a:noFill/>
          </a:ln>
        </p:spPr>
      </p:pic>
      <p:sp>
        <p:nvSpPr>
          <p:cNvPr id="732" name="Google Shape;732;p61"/>
          <p:cNvSpPr/>
          <p:nvPr/>
        </p:nvSpPr>
        <p:spPr>
          <a:xfrm>
            <a:off x="6551150" y="3180450"/>
            <a:ext cx="312600" cy="2034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61"/>
          <p:cNvSpPr txBox="1"/>
          <p:nvPr/>
        </p:nvSpPr>
        <p:spPr>
          <a:xfrm>
            <a:off x="7007700" y="3125850"/>
            <a:ext cx="12765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Predicted Label</a:t>
            </a:r>
            <a:endParaRPr b="1" sz="1100">
              <a:solidFill>
                <a:schemeClr val="dk1"/>
              </a:solidFill>
            </a:endParaRPr>
          </a:p>
        </p:txBody>
      </p:sp>
      <p:sp>
        <p:nvSpPr>
          <p:cNvPr id="734" name="Google Shape;734;p61"/>
          <p:cNvSpPr/>
          <p:nvPr/>
        </p:nvSpPr>
        <p:spPr>
          <a:xfrm>
            <a:off x="2472925" y="2027150"/>
            <a:ext cx="1845600" cy="837057"/>
          </a:xfrm>
          <a:custGeom>
            <a:rect b="b" l="l" r="r" t="t"/>
            <a:pathLst>
              <a:path extrusionOk="0" h="24868" w="73824">
                <a:moveTo>
                  <a:pt x="0" y="24869"/>
                </a:moveTo>
                <a:cubicBezTo>
                  <a:pt x="7194" y="23861"/>
                  <a:pt x="34357" y="22651"/>
                  <a:pt x="43165" y="18818"/>
                </a:cubicBezTo>
                <a:cubicBezTo>
                  <a:pt x="51973" y="14986"/>
                  <a:pt x="47736" y="4967"/>
                  <a:pt x="52846" y="1874"/>
                </a:cubicBezTo>
                <a:cubicBezTo>
                  <a:pt x="57956" y="-1219"/>
                  <a:pt x="70328" y="530"/>
                  <a:pt x="73824" y="261"/>
                </a:cubicBezTo>
              </a:path>
            </a:pathLst>
          </a:custGeom>
          <a:noFill/>
          <a:ln cap="flat" cmpd="sng" w="19050">
            <a:solidFill>
              <a:srgbClr val="00FF00"/>
            </a:solidFill>
            <a:prstDash val="solid"/>
            <a:round/>
            <a:headEnd len="med" w="med" type="none"/>
            <a:tailEnd len="med" w="med" type="none"/>
          </a:ln>
        </p:spPr>
      </p:sp>
      <p:sp>
        <p:nvSpPr>
          <p:cNvPr id="735" name="Google Shape;735;p61"/>
          <p:cNvSpPr/>
          <p:nvPr/>
        </p:nvSpPr>
        <p:spPr>
          <a:xfrm>
            <a:off x="2372050" y="2415449"/>
            <a:ext cx="1976725" cy="721033"/>
          </a:xfrm>
          <a:custGeom>
            <a:rect b="b" l="l" r="r" t="t"/>
            <a:pathLst>
              <a:path extrusionOk="0" h="19699" w="79069">
                <a:moveTo>
                  <a:pt x="0" y="19700"/>
                </a:moveTo>
                <a:cubicBezTo>
                  <a:pt x="7060" y="19297"/>
                  <a:pt x="31870" y="20373"/>
                  <a:pt x="42359" y="17280"/>
                </a:cubicBezTo>
                <a:cubicBezTo>
                  <a:pt x="52848" y="14187"/>
                  <a:pt x="56815" y="3765"/>
                  <a:pt x="62933" y="1143"/>
                </a:cubicBezTo>
                <a:cubicBezTo>
                  <a:pt x="69051" y="-1479"/>
                  <a:pt x="76380" y="1480"/>
                  <a:pt x="79069" y="1547"/>
                </a:cubicBezTo>
              </a:path>
            </a:pathLst>
          </a:custGeom>
          <a:noFill/>
          <a:ln cap="flat" cmpd="sng" w="19050">
            <a:solidFill>
              <a:srgbClr val="00FFFF"/>
            </a:solidFill>
            <a:prstDash val="solid"/>
            <a:round/>
            <a:headEnd len="med" w="med" type="none"/>
            <a:tailEnd len="med" w="med" type="none"/>
          </a:ln>
        </p:spPr>
      </p:sp>
      <p:sp>
        <p:nvSpPr>
          <p:cNvPr id="736" name="Google Shape;736;p61"/>
          <p:cNvSpPr/>
          <p:nvPr/>
        </p:nvSpPr>
        <p:spPr>
          <a:xfrm>
            <a:off x="1635825" y="2839450"/>
            <a:ext cx="2733026" cy="837068"/>
          </a:xfrm>
          <a:custGeom>
            <a:rect b="b" l="l" r="r" t="t"/>
            <a:pathLst>
              <a:path extrusionOk="0" h="22380" w="108518">
                <a:moveTo>
                  <a:pt x="0" y="21759"/>
                </a:moveTo>
                <a:cubicBezTo>
                  <a:pt x="11699" y="21557"/>
                  <a:pt x="55268" y="23844"/>
                  <a:pt x="70194" y="20549"/>
                </a:cubicBezTo>
                <a:cubicBezTo>
                  <a:pt x="85120" y="17255"/>
                  <a:pt x="83171" y="5354"/>
                  <a:pt x="89558" y="1992"/>
                </a:cubicBezTo>
                <a:cubicBezTo>
                  <a:pt x="95945" y="-1370"/>
                  <a:pt x="105358" y="648"/>
                  <a:pt x="108518" y="379"/>
                </a:cubicBezTo>
              </a:path>
            </a:pathLst>
          </a:custGeom>
          <a:noFill/>
          <a:ln cap="flat" cmpd="sng" w="19050">
            <a:solidFill>
              <a:srgbClr val="FF00FF"/>
            </a:solidFill>
            <a:prstDash val="solid"/>
            <a:round/>
            <a:headEnd len="med" w="med" type="none"/>
            <a:tailEnd len="med" w="med" type="none"/>
          </a:ln>
        </p:spPr>
      </p:sp>
      <p:sp>
        <p:nvSpPr>
          <p:cNvPr id="737" name="Google Shape;737;p61"/>
          <p:cNvSpPr/>
          <p:nvPr/>
        </p:nvSpPr>
        <p:spPr>
          <a:xfrm>
            <a:off x="1736675" y="3282829"/>
            <a:ext cx="2612270" cy="653034"/>
          </a:xfrm>
          <a:custGeom>
            <a:rect b="b" l="l" r="r" t="t"/>
            <a:pathLst>
              <a:path extrusionOk="0" h="17959" w="105291">
                <a:moveTo>
                  <a:pt x="0" y="17048"/>
                </a:moveTo>
                <a:cubicBezTo>
                  <a:pt x="12775" y="16981"/>
                  <a:pt x="61454" y="19266"/>
                  <a:pt x="76649" y="16644"/>
                </a:cubicBezTo>
                <a:cubicBezTo>
                  <a:pt x="91844" y="14022"/>
                  <a:pt x="86398" y="3937"/>
                  <a:pt x="91172" y="1315"/>
                </a:cubicBezTo>
                <a:cubicBezTo>
                  <a:pt x="95946" y="-1307"/>
                  <a:pt x="102938" y="978"/>
                  <a:pt x="105291" y="911"/>
                </a:cubicBezTo>
              </a:path>
            </a:pathLst>
          </a:custGeom>
          <a:noFill/>
          <a:ln cap="flat" cmpd="sng" w="19050">
            <a:solidFill>
              <a:srgbClr val="FFFF00"/>
            </a:solidFill>
            <a:prstDash val="solid"/>
            <a:round/>
            <a:headEnd len="med" w="med" type="none"/>
            <a:tailEnd len="med" w="med" type="none"/>
          </a:ln>
        </p:spPr>
      </p:sp>
      <p:sp>
        <p:nvSpPr>
          <p:cNvPr id="738" name="Google Shape;738;p61"/>
          <p:cNvSpPr/>
          <p:nvPr/>
        </p:nvSpPr>
        <p:spPr>
          <a:xfrm>
            <a:off x="2866250" y="3685536"/>
            <a:ext cx="1452275" cy="479696"/>
          </a:xfrm>
          <a:custGeom>
            <a:rect b="b" l="l" r="r" t="t"/>
            <a:pathLst>
              <a:path extrusionOk="0" h="8925" w="58091">
                <a:moveTo>
                  <a:pt x="0" y="8925"/>
                </a:moveTo>
                <a:cubicBezTo>
                  <a:pt x="6724" y="8723"/>
                  <a:pt x="32138" y="9060"/>
                  <a:pt x="40341" y="7715"/>
                </a:cubicBezTo>
                <a:cubicBezTo>
                  <a:pt x="48544" y="6370"/>
                  <a:pt x="46258" y="2135"/>
                  <a:pt x="49216" y="857"/>
                </a:cubicBezTo>
                <a:cubicBezTo>
                  <a:pt x="52174" y="-420"/>
                  <a:pt x="56612" y="185"/>
                  <a:pt x="58091" y="50"/>
                </a:cubicBezTo>
              </a:path>
            </a:pathLst>
          </a:custGeom>
          <a:noFill/>
          <a:ln cap="flat" cmpd="sng" w="19050">
            <a:solidFill>
              <a:srgbClr val="980000"/>
            </a:solidFill>
            <a:prstDash val="solid"/>
            <a:round/>
            <a:headEnd len="med" w="med" type="none"/>
            <a:tailEnd len="med" w="med" type="none"/>
          </a:ln>
        </p:spPr>
      </p:sp>
      <p:sp>
        <p:nvSpPr>
          <p:cNvPr id="739" name="Google Shape;739;p61"/>
          <p:cNvSpPr/>
          <p:nvPr/>
        </p:nvSpPr>
        <p:spPr>
          <a:xfrm>
            <a:off x="4348950" y="4339425"/>
            <a:ext cx="312600" cy="373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61"/>
          <p:cNvSpPr txBox="1"/>
          <p:nvPr/>
        </p:nvSpPr>
        <p:spPr>
          <a:xfrm rot="5400000">
            <a:off x="4576298" y="3089388"/>
            <a:ext cx="28146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rPr>
              <a:t>Classification model</a:t>
            </a:r>
            <a:endParaRPr sz="2200">
              <a:solidFill>
                <a:schemeClr val="dk1"/>
              </a:solidFill>
            </a:endParaRPr>
          </a:p>
        </p:txBody>
      </p:sp>
      <p:sp>
        <p:nvSpPr>
          <p:cNvPr id="741" name="Google Shape;741;p61"/>
          <p:cNvSpPr/>
          <p:nvPr/>
        </p:nvSpPr>
        <p:spPr>
          <a:xfrm>
            <a:off x="2180450" y="4113117"/>
            <a:ext cx="2158250" cy="316000"/>
          </a:xfrm>
          <a:custGeom>
            <a:rect b="b" l="l" r="r" t="t"/>
            <a:pathLst>
              <a:path extrusionOk="0" h="12640" w="86330">
                <a:moveTo>
                  <a:pt x="0" y="12573"/>
                </a:moveTo>
                <a:cubicBezTo>
                  <a:pt x="11497" y="12371"/>
                  <a:pt x="56007" y="13246"/>
                  <a:pt x="68983" y="11363"/>
                </a:cubicBezTo>
                <a:cubicBezTo>
                  <a:pt x="81959" y="9480"/>
                  <a:pt x="74967" y="3160"/>
                  <a:pt x="77858" y="1277"/>
                </a:cubicBezTo>
                <a:cubicBezTo>
                  <a:pt x="80749" y="-606"/>
                  <a:pt x="84918" y="269"/>
                  <a:pt x="86330" y="67"/>
                </a:cubicBezTo>
              </a:path>
            </a:pathLst>
          </a:custGeom>
          <a:noFill/>
          <a:ln cap="flat" cmpd="sng" w="19050">
            <a:solidFill>
              <a:srgbClr val="0000FF"/>
            </a:solidFill>
            <a:prstDash val="solid"/>
            <a:round/>
            <a:headEnd len="med" w="med" type="none"/>
            <a:tailEnd len="med" w="med" type="none"/>
          </a:ln>
        </p:spPr>
      </p:sp>
      <p:sp>
        <p:nvSpPr>
          <p:cNvPr id="742" name="Google Shape;742;p61"/>
          <p:cNvSpPr/>
          <p:nvPr/>
        </p:nvSpPr>
        <p:spPr>
          <a:xfrm>
            <a:off x="2301475" y="4538375"/>
            <a:ext cx="2037225" cy="131125"/>
          </a:xfrm>
          <a:custGeom>
            <a:rect b="b" l="l" r="r" t="t"/>
            <a:pathLst>
              <a:path extrusionOk="0" h="5245" w="81489">
                <a:moveTo>
                  <a:pt x="0" y="5245"/>
                </a:moveTo>
                <a:cubicBezTo>
                  <a:pt x="13582" y="4371"/>
                  <a:pt x="67908" y="874"/>
                  <a:pt x="81489" y="0"/>
                </a:cubicBezTo>
              </a:path>
            </a:pathLst>
          </a:custGeom>
          <a:noFill/>
          <a:ln cap="flat" cmpd="sng" w="19050">
            <a:solidFill>
              <a:srgbClr val="FF9900"/>
            </a:solidFill>
            <a:prstDash val="solid"/>
            <a:round/>
            <a:headEnd len="med" w="med" type="none"/>
            <a:tailEnd len="med" w="med" type="none"/>
          </a:ln>
        </p:spPr>
      </p:sp>
      <p:sp>
        <p:nvSpPr>
          <p:cNvPr id="743" name="Google Shape;743;p61"/>
          <p:cNvSpPr/>
          <p:nvPr/>
        </p:nvSpPr>
        <p:spPr>
          <a:xfrm>
            <a:off x="4429450" y="751750"/>
            <a:ext cx="3645300" cy="874500"/>
          </a:xfrm>
          <a:prstGeom prst="rect">
            <a:avLst/>
          </a:prstGeom>
          <a:solidFill>
            <a:srgbClr val="EFEFE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
              <a:t>The number of words in the audio depends on the sentence itself, </a:t>
            </a:r>
            <a:r>
              <a:rPr b="1" lang="es"/>
              <a:t>it is a characteristic of the text, not from the speaker</a:t>
            </a:r>
            <a:r>
              <a:rPr lang="es"/>
              <a:t>.</a:t>
            </a:r>
            <a:endParaRPr/>
          </a:p>
        </p:txBody>
      </p:sp>
      <p:cxnSp>
        <p:nvCxnSpPr>
          <p:cNvPr id="744" name="Google Shape;744;p61"/>
          <p:cNvCxnSpPr>
            <a:stCxn id="722" idx="3"/>
            <a:endCxn id="726" idx="1"/>
          </p:cNvCxnSpPr>
          <p:nvPr/>
        </p:nvCxnSpPr>
        <p:spPr>
          <a:xfrm>
            <a:off x="4661550" y="2038275"/>
            <a:ext cx="898500" cy="1243800"/>
          </a:xfrm>
          <a:prstGeom prst="straightConnector1">
            <a:avLst/>
          </a:prstGeom>
          <a:noFill/>
          <a:ln cap="flat" cmpd="sng" w="19050">
            <a:solidFill>
              <a:srgbClr val="5DFD46"/>
            </a:solidFill>
            <a:prstDash val="solid"/>
            <a:round/>
            <a:headEnd len="med" w="med" type="none"/>
            <a:tailEnd len="med" w="med" type="triangle"/>
          </a:ln>
        </p:spPr>
      </p:cxnSp>
      <p:cxnSp>
        <p:nvCxnSpPr>
          <p:cNvPr id="745" name="Google Shape;745;p61"/>
          <p:cNvCxnSpPr>
            <a:stCxn id="723" idx="3"/>
            <a:endCxn id="726" idx="1"/>
          </p:cNvCxnSpPr>
          <p:nvPr/>
        </p:nvCxnSpPr>
        <p:spPr>
          <a:xfrm>
            <a:off x="4661550" y="2452900"/>
            <a:ext cx="898500" cy="829200"/>
          </a:xfrm>
          <a:prstGeom prst="straightConnector1">
            <a:avLst/>
          </a:prstGeom>
          <a:noFill/>
          <a:ln cap="flat" cmpd="sng" w="19050">
            <a:solidFill>
              <a:srgbClr val="00FFFF"/>
            </a:solidFill>
            <a:prstDash val="solid"/>
            <a:round/>
            <a:headEnd len="med" w="med" type="none"/>
            <a:tailEnd len="med" w="med" type="triangle"/>
          </a:ln>
        </p:spPr>
      </p:cxnSp>
      <p:cxnSp>
        <p:nvCxnSpPr>
          <p:cNvPr id="746" name="Google Shape;746;p61"/>
          <p:cNvCxnSpPr>
            <a:stCxn id="724" idx="3"/>
            <a:endCxn id="726" idx="1"/>
          </p:cNvCxnSpPr>
          <p:nvPr/>
        </p:nvCxnSpPr>
        <p:spPr>
          <a:xfrm>
            <a:off x="4661550" y="2867525"/>
            <a:ext cx="898500" cy="414600"/>
          </a:xfrm>
          <a:prstGeom prst="straightConnector1">
            <a:avLst/>
          </a:prstGeom>
          <a:noFill/>
          <a:ln cap="flat" cmpd="sng" w="19050">
            <a:solidFill>
              <a:srgbClr val="FF00FF"/>
            </a:solidFill>
            <a:prstDash val="solid"/>
            <a:round/>
            <a:headEnd len="med" w="med" type="none"/>
            <a:tailEnd len="med" w="med" type="triangle"/>
          </a:ln>
        </p:spPr>
      </p:cxnSp>
      <p:cxnSp>
        <p:nvCxnSpPr>
          <p:cNvPr id="747" name="Google Shape;747;p61"/>
          <p:cNvCxnSpPr>
            <a:stCxn id="725" idx="3"/>
            <a:endCxn id="726" idx="1"/>
          </p:cNvCxnSpPr>
          <p:nvPr/>
        </p:nvCxnSpPr>
        <p:spPr>
          <a:xfrm>
            <a:off x="4661550" y="3282150"/>
            <a:ext cx="898500" cy="0"/>
          </a:xfrm>
          <a:prstGeom prst="straightConnector1">
            <a:avLst/>
          </a:prstGeom>
          <a:noFill/>
          <a:ln cap="flat" cmpd="sng" w="19050">
            <a:solidFill>
              <a:srgbClr val="FFFF00"/>
            </a:solidFill>
            <a:prstDash val="solid"/>
            <a:round/>
            <a:headEnd len="med" w="med" type="none"/>
            <a:tailEnd len="med" w="med" type="triangle"/>
          </a:ln>
        </p:spPr>
      </p:cxnSp>
      <p:cxnSp>
        <p:nvCxnSpPr>
          <p:cNvPr id="748" name="Google Shape;748;p61"/>
          <p:cNvCxnSpPr>
            <a:stCxn id="728" idx="3"/>
            <a:endCxn id="726" idx="1"/>
          </p:cNvCxnSpPr>
          <p:nvPr/>
        </p:nvCxnSpPr>
        <p:spPr>
          <a:xfrm flipH="1" rot="10800000">
            <a:off x="4661550" y="3282175"/>
            <a:ext cx="898500" cy="414600"/>
          </a:xfrm>
          <a:prstGeom prst="straightConnector1">
            <a:avLst/>
          </a:prstGeom>
          <a:noFill/>
          <a:ln cap="flat" cmpd="sng" w="19050">
            <a:solidFill>
              <a:srgbClr val="980000"/>
            </a:solidFill>
            <a:prstDash val="solid"/>
            <a:round/>
            <a:headEnd len="med" w="med" type="none"/>
            <a:tailEnd len="med" w="med" type="triangle"/>
          </a:ln>
        </p:spPr>
      </p:cxnSp>
      <p:cxnSp>
        <p:nvCxnSpPr>
          <p:cNvPr id="749" name="Google Shape;749;p61"/>
          <p:cNvCxnSpPr>
            <a:stCxn id="729" idx="3"/>
            <a:endCxn id="726" idx="1"/>
          </p:cNvCxnSpPr>
          <p:nvPr/>
        </p:nvCxnSpPr>
        <p:spPr>
          <a:xfrm flipH="1" rot="10800000">
            <a:off x="4661550" y="3282200"/>
            <a:ext cx="898500" cy="829200"/>
          </a:xfrm>
          <a:prstGeom prst="straightConnector1">
            <a:avLst/>
          </a:prstGeom>
          <a:noFill/>
          <a:ln cap="flat" cmpd="sng" w="19050">
            <a:solidFill>
              <a:srgbClr val="0000FF"/>
            </a:solidFill>
            <a:prstDash val="solid"/>
            <a:round/>
            <a:headEnd len="med" w="med" type="none"/>
            <a:tailEnd len="med" w="med" type="triangle"/>
          </a:ln>
        </p:spPr>
      </p:cxnSp>
      <p:cxnSp>
        <p:nvCxnSpPr>
          <p:cNvPr id="750" name="Google Shape;750;p61"/>
          <p:cNvCxnSpPr>
            <a:stCxn id="739" idx="3"/>
            <a:endCxn id="726" idx="1"/>
          </p:cNvCxnSpPr>
          <p:nvPr/>
        </p:nvCxnSpPr>
        <p:spPr>
          <a:xfrm flipH="1" rot="10800000">
            <a:off x="4661550" y="3282225"/>
            <a:ext cx="898500" cy="1243800"/>
          </a:xfrm>
          <a:prstGeom prst="straightConnector1">
            <a:avLst/>
          </a:prstGeom>
          <a:noFill/>
          <a:ln cap="flat" cmpd="sng" w="19050">
            <a:solidFill>
              <a:srgbClr val="FF9900"/>
            </a:solidFill>
            <a:prstDash val="solid"/>
            <a:round/>
            <a:headEnd len="med" w="med" type="none"/>
            <a:tailEnd len="med" w="med" type="triangle"/>
          </a:ln>
        </p:spPr>
      </p:cxnSp>
      <p:sp>
        <p:nvSpPr>
          <p:cNvPr id="751" name="Google Shape;751;p61"/>
          <p:cNvSpPr/>
          <p:nvPr/>
        </p:nvSpPr>
        <p:spPr>
          <a:xfrm>
            <a:off x="433100" y="751750"/>
            <a:ext cx="2914500" cy="4797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t>Audio pipeline scheme:</a:t>
            </a:r>
            <a:endParaRPr sz="1600"/>
          </a:p>
          <a:p>
            <a:pPr indent="0" lvl="0" marL="0" rtl="0" algn="ctr">
              <a:spcBef>
                <a:spcPts val="0"/>
              </a:spcBef>
              <a:spcAft>
                <a:spcPts val="0"/>
              </a:spcAft>
              <a:buNone/>
            </a:pPr>
            <a:r>
              <a:t/>
            </a:r>
            <a:endParaRPr sz="700"/>
          </a:p>
        </p:txBody>
      </p:sp>
      <p:sp>
        <p:nvSpPr>
          <p:cNvPr id="752" name="Google Shape;752;p61"/>
          <p:cNvSpPr/>
          <p:nvPr/>
        </p:nvSpPr>
        <p:spPr>
          <a:xfrm>
            <a:off x="2825900" y="1224350"/>
            <a:ext cx="1583400" cy="1339250"/>
          </a:xfrm>
          <a:custGeom>
            <a:rect b="b" l="l" r="r" t="t"/>
            <a:pathLst>
              <a:path extrusionOk="0" h="53570" w="63336">
                <a:moveTo>
                  <a:pt x="0" y="53251"/>
                </a:moveTo>
                <a:cubicBezTo>
                  <a:pt x="3698" y="52780"/>
                  <a:pt x="17347" y="55470"/>
                  <a:pt x="22188" y="50427"/>
                </a:cubicBezTo>
                <a:cubicBezTo>
                  <a:pt x="27029" y="45384"/>
                  <a:pt x="22188" y="31400"/>
                  <a:pt x="29046" y="22995"/>
                </a:cubicBezTo>
                <a:cubicBezTo>
                  <a:pt x="35904" y="14591"/>
                  <a:pt x="57621" y="3833"/>
                  <a:pt x="63336" y="0"/>
                </a:cubicBezTo>
              </a:path>
            </a:pathLst>
          </a:custGeom>
          <a:noFill/>
          <a:ln cap="flat" cmpd="sng" w="19050">
            <a:solidFill>
              <a:srgbClr val="FF0000"/>
            </a:solidFill>
            <a:prstDash val="solid"/>
            <a:round/>
            <a:headEnd len="med" w="med" type="none"/>
            <a:tailEnd len="med" w="med" type="triangle"/>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2"/>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f. </a:t>
            </a:r>
            <a:r>
              <a:rPr lang="es" sz="2500">
                <a:solidFill>
                  <a:schemeClr val="accent2"/>
                </a:solidFill>
              </a:rPr>
              <a:t>Define a strategy to represent text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3"/>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s">
                <a:solidFill>
                  <a:schemeClr val="accent2"/>
                </a:solidFill>
              </a:rPr>
              <a:t>Task f. </a:t>
            </a:r>
            <a:r>
              <a:rPr lang="es" sz="2500">
                <a:solidFill>
                  <a:schemeClr val="accent2"/>
                </a:solidFill>
              </a:rPr>
              <a:t>Define a strategy to represent text data</a:t>
            </a:r>
            <a:endParaRPr sz="2400">
              <a:solidFill>
                <a:schemeClr val="accent2"/>
              </a:solidFill>
            </a:endParaRPr>
          </a:p>
        </p:txBody>
      </p:sp>
      <p:sp>
        <p:nvSpPr>
          <p:cNvPr id="763" name="Google Shape;763;p63"/>
          <p:cNvSpPr txBox="1"/>
          <p:nvPr/>
        </p:nvSpPr>
        <p:spPr>
          <a:xfrm>
            <a:off x="330125" y="628525"/>
            <a:ext cx="8483700" cy="1081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lang="es" sz="2000"/>
              <a:t>As a textual encoder to extract features from </a:t>
            </a:r>
            <a:r>
              <a:rPr lang="es" sz="2000"/>
              <a:t>text,</a:t>
            </a:r>
            <a:r>
              <a:rPr lang="es" sz="2000"/>
              <a:t> we’ve used BERT from the </a:t>
            </a:r>
            <a:r>
              <a:rPr lang="es" sz="2000" u="sng">
                <a:solidFill>
                  <a:schemeClr val="hlink"/>
                </a:solidFill>
                <a:hlinkClick r:id="rId3"/>
              </a:rPr>
              <a:t>HuggingFace transformer’s library</a:t>
            </a:r>
            <a:r>
              <a:rPr lang="es"/>
              <a:t>.</a:t>
            </a:r>
            <a:br>
              <a:rPr lang="es"/>
            </a:br>
            <a:r>
              <a:rPr lang="es" sz="2000"/>
              <a:t>Afterwards we a</a:t>
            </a:r>
            <a:r>
              <a:rPr lang="es" sz="2000"/>
              <a:t>dded 2 non-linear layers at the top with ReLU activations.</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pic>
        <p:nvPicPr>
          <p:cNvPr id="764" name="Google Shape;764;p63"/>
          <p:cNvPicPr preferRelativeResize="0"/>
          <p:nvPr/>
        </p:nvPicPr>
        <p:blipFill>
          <a:blip r:embed="rId4">
            <a:alphaModFix/>
          </a:blip>
          <a:stretch>
            <a:fillRect/>
          </a:stretch>
        </p:blipFill>
        <p:spPr>
          <a:xfrm>
            <a:off x="3049587" y="3514624"/>
            <a:ext cx="287400" cy="287400"/>
          </a:xfrm>
          <a:prstGeom prst="rect">
            <a:avLst/>
          </a:prstGeom>
          <a:noFill/>
          <a:ln>
            <a:noFill/>
          </a:ln>
        </p:spPr>
      </p:pic>
      <p:pic>
        <p:nvPicPr>
          <p:cNvPr id="765" name="Google Shape;765;p63"/>
          <p:cNvPicPr preferRelativeResize="0"/>
          <p:nvPr/>
        </p:nvPicPr>
        <p:blipFill>
          <a:blip r:embed="rId4">
            <a:alphaModFix/>
          </a:blip>
          <a:stretch>
            <a:fillRect/>
          </a:stretch>
        </p:blipFill>
        <p:spPr>
          <a:xfrm>
            <a:off x="3979737" y="4114649"/>
            <a:ext cx="287400" cy="287400"/>
          </a:xfrm>
          <a:prstGeom prst="rect">
            <a:avLst/>
          </a:prstGeom>
          <a:noFill/>
          <a:ln>
            <a:noFill/>
          </a:ln>
        </p:spPr>
      </p:pic>
      <p:pic>
        <p:nvPicPr>
          <p:cNvPr id="766" name="Google Shape;766;p63"/>
          <p:cNvPicPr preferRelativeResize="0"/>
          <p:nvPr/>
        </p:nvPicPr>
        <p:blipFill>
          <a:blip r:embed="rId4">
            <a:alphaModFix/>
          </a:blip>
          <a:stretch>
            <a:fillRect/>
          </a:stretch>
        </p:blipFill>
        <p:spPr>
          <a:xfrm>
            <a:off x="4428362" y="4114649"/>
            <a:ext cx="287400" cy="287400"/>
          </a:xfrm>
          <a:prstGeom prst="rect">
            <a:avLst/>
          </a:prstGeom>
          <a:noFill/>
          <a:ln>
            <a:noFill/>
          </a:ln>
        </p:spPr>
      </p:pic>
      <p:pic>
        <p:nvPicPr>
          <p:cNvPr id="767" name="Google Shape;767;p63"/>
          <p:cNvPicPr preferRelativeResize="0"/>
          <p:nvPr/>
        </p:nvPicPr>
        <p:blipFill>
          <a:blip r:embed="rId4">
            <a:alphaModFix/>
          </a:blip>
          <a:stretch>
            <a:fillRect/>
          </a:stretch>
        </p:blipFill>
        <p:spPr>
          <a:xfrm>
            <a:off x="4876987" y="3871150"/>
            <a:ext cx="287400" cy="287400"/>
          </a:xfrm>
          <a:prstGeom prst="rect">
            <a:avLst/>
          </a:prstGeom>
          <a:noFill/>
          <a:ln>
            <a:noFill/>
          </a:ln>
        </p:spPr>
      </p:pic>
      <p:pic>
        <p:nvPicPr>
          <p:cNvPr id="768" name="Google Shape;768;p63"/>
          <p:cNvPicPr preferRelativeResize="0"/>
          <p:nvPr/>
        </p:nvPicPr>
        <p:blipFill rotWithShape="1">
          <a:blip r:embed="rId5">
            <a:alphaModFix/>
          </a:blip>
          <a:srcRect b="22904" l="18686" r="17558" t="24138"/>
          <a:stretch/>
        </p:blipFill>
        <p:spPr>
          <a:xfrm>
            <a:off x="5306913" y="3634950"/>
            <a:ext cx="384300" cy="479700"/>
          </a:xfrm>
          <a:prstGeom prst="rect">
            <a:avLst/>
          </a:prstGeom>
          <a:noFill/>
          <a:ln>
            <a:noFill/>
          </a:ln>
        </p:spPr>
      </p:pic>
      <p:pic>
        <p:nvPicPr>
          <p:cNvPr id="769" name="Google Shape;769;p63"/>
          <p:cNvPicPr preferRelativeResize="0"/>
          <p:nvPr/>
        </p:nvPicPr>
        <p:blipFill rotWithShape="1">
          <a:blip r:embed="rId5">
            <a:alphaModFix/>
          </a:blip>
          <a:srcRect b="22904" l="18686" r="17558" t="24138"/>
          <a:stretch/>
        </p:blipFill>
        <p:spPr>
          <a:xfrm>
            <a:off x="5691213" y="3634950"/>
            <a:ext cx="384300" cy="479700"/>
          </a:xfrm>
          <a:prstGeom prst="rect">
            <a:avLst/>
          </a:prstGeom>
          <a:noFill/>
          <a:ln>
            <a:noFill/>
          </a:ln>
        </p:spPr>
      </p:pic>
      <p:pic>
        <p:nvPicPr>
          <p:cNvPr id="770" name="Google Shape;770;p63"/>
          <p:cNvPicPr preferRelativeResize="0"/>
          <p:nvPr/>
        </p:nvPicPr>
        <p:blipFill rotWithShape="1">
          <a:blip r:embed="rId5">
            <a:alphaModFix/>
          </a:blip>
          <a:srcRect b="22904" l="18686" r="17558" t="24138"/>
          <a:stretch/>
        </p:blipFill>
        <p:spPr>
          <a:xfrm>
            <a:off x="6670688" y="3634950"/>
            <a:ext cx="384300" cy="479700"/>
          </a:xfrm>
          <a:prstGeom prst="rect">
            <a:avLst/>
          </a:prstGeom>
          <a:noFill/>
          <a:ln>
            <a:noFill/>
          </a:ln>
        </p:spPr>
      </p:pic>
      <p:pic>
        <p:nvPicPr>
          <p:cNvPr id="771" name="Google Shape;771;p63"/>
          <p:cNvPicPr preferRelativeResize="0"/>
          <p:nvPr/>
        </p:nvPicPr>
        <p:blipFill>
          <a:blip r:embed="rId6">
            <a:alphaModFix/>
          </a:blip>
          <a:stretch>
            <a:fillRect/>
          </a:stretch>
        </p:blipFill>
        <p:spPr>
          <a:xfrm>
            <a:off x="901875" y="1977626"/>
            <a:ext cx="7131427" cy="2578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30200" y="148825"/>
            <a:ext cx="97350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Week 2: Object detection and segmentation</a:t>
            </a:r>
            <a:endParaRPr/>
          </a:p>
        </p:txBody>
      </p:sp>
      <p:sp>
        <p:nvSpPr>
          <p:cNvPr id="171" name="Google Shape;171;p28"/>
          <p:cNvSpPr txBox="1"/>
          <p:nvPr>
            <p:ph idx="1" type="body"/>
          </p:nvPr>
        </p:nvSpPr>
        <p:spPr>
          <a:xfrm>
            <a:off x="177800" y="781050"/>
            <a:ext cx="3217200" cy="479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700"/>
              <a:t>P</a:t>
            </a:r>
            <a:r>
              <a:rPr b="1" lang="es" sz="1700"/>
              <a:t>re-trained vs fine-tuned</a:t>
            </a:r>
            <a:endParaRPr b="1" sz="1700"/>
          </a:p>
        </p:txBody>
      </p:sp>
      <p:cxnSp>
        <p:nvCxnSpPr>
          <p:cNvPr id="172" name="Google Shape;172;p28"/>
          <p:cNvCxnSpPr/>
          <p:nvPr/>
        </p:nvCxnSpPr>
        <p:spPr>
          <a:xfrm flipH="1">
            <a:off x="2911725" y="1075575"/>
            <a:ext cx="13800" cy="3738900"/>
          </a:xfrm>
          <a:prstGeom prst="straightConnector1">
            <a:avLst/>
          </a:prstGeom>
          <a:noFill/>
          <a:ln cap="flat" cmpd="sng" w="28575">
            <a:solidFill>
              <a:srgbClr val="287D7D"/>
            </a:solidFill>
            <a:prstDash val="dash"/>
            <a:round/>
            <a:headEnd len="med" w="med" type="none"/>
            <a:tailEnd len="med" w="med" type="none"/>
          </a:ln>
        </p:spPr>
      </p:cxnSp>
      <p:pic>
        <p:nvPicPr>
          <p:cNvPr id="173" name="Google Shape;173;p28"/>
          <p:cNvPicPr preferRelativeResize="0"/>
          <p:nvPr/>
        </p:nvPicPr>
        <p:blipFill>
          <a:blip r:embed="rId3">
            <a:alphaModFix/>
          </a:blip>
          <a:stretch>
            <a:fillRect/>
          </a:stretch>
        </p:blipFill>
        <p:spPr>
          <a:xfrm>
            <a:off x="3184725" y="1408400"/>
            <a:ext cx="2215999" cy="1382802"/>
          </a:xfrm>
          <a:prstGeom prst="rect">
            <a:avLst/>
          </a:prstGeom>
          <a:noFill/>
          <a:ln>
            <a:noFill/>
          </a:ln>
        </p:spPr>
      </p:pic>
      <p:pic>
        <p:nvPicPr>
          <p:cNvPr id="174" name="Google Shape;174;p28"/>
          <p:cNvPicPr preferRelativeResize="0"/>
          <p:nvPr/>
        </p:nvPicPr>
        <p:blipFill>
          <a:blip r:embed="rId4">
            <a:alphaModFix/>
          </a:blip>
          <a:stretch>
            <a:fillRect/>
          </a:stretch>
        </p:blipFill>
        <p:spPr>
          <a:xfrm>
            <a:off x="3155124" y="3015050"/>
            <a:ext cx="2215999" cy="1590682"/>
          </a:xfrm>
          <a:prstGeom prst="rect">
            <a:avLst/>
          </a:prstGeom>
          <a:noFill/>
          <a:ln>
            <a:noFill/>
          </a:ln>
        </p:spPr>
      </p:pic>
      <p:sp>
        <p:nvSpPr>
          <p:cNvPr id="175" name="Google Shape;175;p28"/>
          <p:cNvSpPr txBox="1"/>
          <p:nvPr>
            <p:ph idx="1" type="body"/>
          </p:nvPr>
        </p:nvSpPr>
        <p:spPr>
          <a:xfrm>
            <a:off x="3379963" y="781050"/>
            <a:ext cx="2431500" cy="479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800"/>
              <a:t>Faster vs Mask</a:t>
            </a:r>
            <a:endParaRPr b="1" sz="1800"/>
          </a:p>
        </p:txBody>
      </p:sp>
      <p:cxnSp>
        <p:nvCxnSpPr>
          <p:cNvPr id="176" name="Google Shape;176;p28"/>
          <p:cNvCxnSpPr/>
          <p:nvPr/>
        </p:nvCxnSpPr>
        <p:spPr>
          <a:xfrm flipH="1">
            <a:off x="5593000" y="1075575"/>
            <a:ext cx="13800" cy="3738900"/>
          </a:xfrm>
          <a:prstGeom prst="straightConnector1">
            <a:avLst/>
          </a:prstGeom>
          <a:noFill/>
          <a:ln cap="flat" cmpd="sng" w="28575">
            <a:solidFill>
              <a:srgbClr val="287D7D"/>
            </a:solidFill>
            <a:prstDash val="dash"/>
            <a:round/>
            <a:headEnd len="med" w="med" type="none"/>
            <a:tailEnd len="med" w="med" type="none"/>
          </a:ln>
        </p:spPr>
      </p:cxnSp>
      <p:sp>
        <p:nvSpPr>
          <p:cNvPr id="177" name="Google Shape;177;p28"/>
          <p:cNvSpPr txBox="1"/>
          <p:nvPr>
            <p:ph idx="1" type="body"/>
          </p:nvPr>
        </p:nvSpPr>
        <p:spPr>
          <a:xfrm>
            <a:off x="6695345" y="781200"/>
            <a:ext cx="1685100" cy="479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800"/>
              <a:t>Qualitatively</a:t>
            </a:r>
            <a:endParaRPr b="1" sz="1800"/>
          </a:p>
        </p:txBody>
      </p:sp>
      <p:pic>
        <p:nvPicPr>
          <p:cNvPr id="178" name="Google Shape;178;p28"/>
          <p:cNvPicPr preferRelativeResize="0"/>
          <p:nvPr/>
        </p:nvPicPr>
        <p:blipFill rotWithShape="1">
          <a:blip r:embed="rId5">
            <a:alphaModFix/>
          </a:blip>
          <a:srcRect b="4021" l="0" r="0" t="0"/>
          <a:stretch/>
        </p:blipFill>
        <p:spPr>
          <a:xfrm>
            <a:off x="474850" y="3050302"/>
            <a:ext cx="2081624" cy="1434028"/>
          </a:xfrm>
          <a:prstGeom prst="rect">
            <a:avLst/>
          </a:prstGeom>
          <a:noFill/>
          <a:ln>
            <a:noFill/>
          </a:ln>
        </p:spPr>
      </p:pic>
      <p:pic>
        <p:nvPicPr>
          <p:cNvPr id="179" name="Google Shape;179;p28"/>
          <p:cNvPicPr preferRelativeResize="0"/>
          <p:nvPr/>
        </p:nvPicPr>
        <p:blipFill>
          <a:blip r:embed="rId6">
            <a:alphaModFix/>
          </a:blip>
          <a:stretch>
            <a:fillRect/>
          </a:stretch>
        </p:blipFill>
        <p:spPr>
          <a:xfrm>
            <a:off x="474850" y="1408400"/>
            <a:ext cx="2081624" cy="1494254"/>
          </a:xfrm>
          <a:prstGeom prst="rect">
            <a:avLst/>
          </a:prstGeom>
          <a:noFill/>
          <a:ln>
            <a:noFill/>
          </a:ln>
        </p:spPr>
      </p:pic>
      <p:grpSp>
        <p:nvGrpSpPr>
          <p:cNvPr id="180" name="Google Shape;180;p28"/>
          <p:cNvGrpSpPr/>
          <p:nvPr/>
        </p:nvGrpSpPr>
        <p:grpSpPr>
          <a:xfrm>
            <a:off x="5759199" y="2110300"/>
            <a:ext cx="3249952" cy="2039675"/>
            <a:chOff x="5759199" y="2338900"/>
            <a:chExt cx="3249952" cy="2039675"/>
          </a:xfrm>
        </p:grpSpPr>
        <p:grpSp>
          <p:nvGrpSpPr>
            <p:cNvPr id="181" name="Google Shape;181;p28"/>
            <p:cNvGrpSpPr/>
            <p:nvPr/>
          </p:nvGrpSpPr>
          <p:grpSpPr>
            <a:xfrm>
              <a:off x="7383799" y="3358750"/>
              <a:ext cx="1625351" cy="1019825"/>
              <a:chOff x="6521949" y="2460850"/>
              <a:chExt cx="1625351" cy="1019825"/>
            </a:xfrm>
          </p:grpSpPr>
          <p:pic>
            <p:nvPicPr>
              <p:cNvPr id="182" name="Google Shape;182;p28"/>
              <p:cNvPicPr preferRelativeResize="0"/>
              <p:nvPr/>
            </p:nvPicPr>
            <p:blipFill rotWithShape="1">
              <a:blip r:embed="rId7">
                <a:alphaModFix/>
              </a:blip>
              <a:srcRect b="0" l="56022" r="0" t="0"/>
              <a:stretch/>
            </p:blipFill>
            <p:spPr>
              <a:xfrm>
                <a:off x="6521949" y="2460850"/>
                <a:ext cx="1625351" cy="1019825"/>
              </a:xfrm>
              <a:prstGeom prst="rect">
                <a:avLst/>
              </a:prstGeom>
              <a:noFill/>
              <a:ln>
                <a:noFill/>
              </a:ln>
            </p:spPr>
          </p:pic>
          <p:sp>
            <p:nvSpPr>
              <p:cNvPr id="183" name="Google Shape;183;p28"/>
              <p:cNvSpPr/>
              <p:nvPr/>
            </p:nvSpPr>
            <p:spPr>
              <a:xfrm>
                <a:off x="7073091" y="2813218"/>
                <a:ext cx="916500" cy="4191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8"/>
              <p:cNvSpPr txBox="1"/>
              <p:nvPr/>
            </p:nvSpPr>
            <p:spPr>
              <a:xfrm>
                <a:off x="7774811" y="2700445"/>
                <a:ext cx="3018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endParaRPr sz="2200">
                  <a:solidFill>
                    <a:schemeClr val="dk1"/>
                  </a:solidFill>
                </a:endParaRPr>
              </a:p>
            </p:txBody>
          </p:sp>
        </p:grpSp>
        <p:grpSp>
          <p:nvGrpSpPr>
            <p:cNvPr id="185" name="Google Shape;185;p28"/>
            <p:cNvGrpSpPr/>
            <p:nvPr/>
          </p:nvGrpSpPr>
          <p:grpSpPr>
            <a:xfrm>
              <a:off x="5759203" y="3358750"/>
              <a:ext cx="1625351" cy="1019825"/>
              <a:chOff x="2791003" y="2460850"/>
              <a:chExt cx="1625351" cy="1019825"/>
            </a:xfrm>
          </p:grpSpPr>
          <p:pic>
            <p:nvPicPr>
              <p:cNvPr id="186" name="Google Shape;186;p28"/>
              <p:cNvPicPr preferRelativeResize="0"/>
              <p:nvPr/>
            </p:nvPicPr>
            <p:blipFill rotWithShape="1">
              <a:blip r:embed="rId8">
                <a:alphaModFix/>
              </a:blip>
              <a:srcRect b="0" l="56022" r="0" t="0"/>
              <a:stretch/>
            </p:blipFill>
            <p:spPr>
              <a:xfrm>
                <a:off x="2791003" y="2460850"/>
                <a:ext cx="1625351" cy="1019825"/>
              </a:xfrm>
              <a:prstGeom prst="rect">
                <a:avLst/>
              </a:prstGeom>
              <a:noFill/>
              <a:ln>
                <a:noFill/>
              </a:ln>
            </p:spPr>
          </p:pic>
          <p:sp>
            <p:nvSpPr>
              <p:cNvPr id="187" name="Google Shape;187;p28"/>
              <p:cNvSpPr/>
              <p:nvPr/>
            </p:nvSpPr>
            <p:spPr>
              <a:xfrm>
                <a:off x="3387876" y="2844327"/>
                <a:ext cx="916500" cy="4191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8"/>
              <p:cNvSpPr txBox="1"/>
              <p:nvPr/>
            </p:nvSpPr>
            <p:spPr>
              <a:xfrm>
                <a:off x="4070489" y="2700445"/>
                <a:ext cx="3018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endParaRPr sz="2200">
                  <a:solidFill>
                    <a:schemeClr val="dk1"/>
                  </a:solidFill>
                </a:endParaRPr>
              </a:p>
            </p:txBody>
          </p:sp>
        </p:grpSp>
        <p:grpSp>
          <p:nvGrpSpPr>
            <p:cNvPr id="189" name="Google Shape;189;p28"/>
            <p:cNvGrpSpPr/>
            <p:nvPr/>
          </p:nvGrpSpPr>
          <p:grpSpPr>
            <a:xfrm>
              <a:off x="7383800" y="2338900"/>
              <a:ext cx="1625352" cy="1019850"/>
              <a:chOff x="5498225" y="1441000"/>
              <a:chExt cx="1625352" cy="1019850"/>
            </a:xfrm>
          </p:grpSpPr>
          <p:pic>
            <p:nvPicPr>
              <p:cNvPr id="190" name="Google Shape;190;p28"/>
              <p:cNvPicPr preferRelativeResize="0"/>
              <p:nvPr/>
            </p:nvPicPr>
            <p:blipFill rotWithShape="1">
              <a:blip r:embed="rId9">
                <a:alphaModFix/>
              </a:blip>
              <a:srcRect b="0" l="28299" r="27674" t="0"/>
              <a:stretch/>
            </p:blipFill>
            <p:spPr>
              <a:xfrm>
                <a:off x="5498225" y="1441000"/>
                <a:ext cx="1625352" cy="1019850"/>
              </a:xfrm>
              <a:prstGeom prst="rect">
                <a:avLst/>
              </a:prstGeom>
              <a:noFill/>
              <a:ln>
                <a:noFill/>
              </a:ln>
            </p:spPr>
          </p:pic>
          <p:sp>
            <p:nvSpPr>
              <p:cNvPr id="191" name="Google Shape;191;p28"/>
              <p:cNvSpPr/>
              <p:nvPr/>
            </p:nvSpPr>
            <p:spPr>
              <a:xfrm>
                <a:off x="5788272" y="1947293"/>
                <a:ext cx="248100" cy="2199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8"/>
              <p:cNvSpPr txBox="1"/>
              <p:nvPr/>
            </p:nvSpPr>
            <p:spPr>
              <a:xfrm>
                <a:off x="5832354" y="1769034"/>
                <a:ext cx="3018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endParaRPr sz="2200">
                  <a:solidFill>
                    <a:schemeClr val="dk1"/>
                  </a:solidFill>
                </a:endParaRPr>
              </a:p>
            </p:txBody>
          </p:sp>
        </p:grpSp>
        <p:grpSp>
          <p:nvGrpSpPr>
            <p:cNvPr id="193" name="Google Shape;193;p28"/>
            <p:cNvGrpSpPr/>
            <p:nvPr/>
          </p:nvGrpSpPr>
          <p:grpSpPr>
            <a:xfrm>
              <a:off x="5759199" y="2338900"/>
              <a:ext cx="1625351" cy="1019850"/>
              <a:chOff x="1282904" y="951041"/>
              <a:chExt cx="2001171" cy="1372796"/>
            </a:xfrm>
          </p:grpSpPr>
          <p:pic>
            <p:nvPicPr>
              <p:cNvPr id="194" name="Google Shape;194;p28"/>
              <p:cNvPicPr preferRelativeResize="0"/>
              <p:nvPr/>
            </p:nvPicPr>
            <p:blipFill rotWithShape="1">
              <a:blip r:embed="rId10">
                <a:alphaModFix/>
              </a:blip>
              <a:srcRect b="0" l="28221" r="27750" t="0"/>
              <a:stretch/>
            </p:blipFill>
            <p:spPr>
              <a:xfrm>
                <a:off x="1282904" y="951041"/>
                <a:ext cx="2001171" cy="1372796"/>
              </a:xfrm>
              <a:prstGeom prst="rect">
                <a:avLst/>
              </a:prstGeom>
              <a:noFill/>
              <a:ln>
                <a:noFill/>
              </a:ln>
            </p:spPr>
          </p:pic>
          <p:sp>
            <p:nvSpPr>
              <p:cNvPr id="195" name="Google Shape;195;p28"/>
              <p:cNvSpPr/>
              <p:nvPr/>
            </p:nvSpPr>
            <p:spPr>
              <a:xfrm>
                <a:off x="1692925" y="1674425"/>
                <a:ext cx="305400" cy="296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8"/>
              <p:cNvSpPr txBox="1"/>
              <p:nvPr/>
            </p:nvSpPr>
            <p:spPr>
              <a:xfrm>
                <a:off x="1571425" y="1392588"/>
                <a:ext cx="371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endParaRPr sz="2200">
                  <a:solidFill>
                    <a:schemeClr val="dk1"/>
                  </a:solidFill>
                </a:endParaRPr>
              </a:p>
            </p:txBody>
          </p:sp>
        </p:grpSp>
      </p:grpSp>
      <p:sp>
        <p:nvSpPr>
          <p:cNvPr id="197" name="Google Shape;197;p28"/>
          <p:cNvSpPr txBox="1"/>
          <p:nvPr/>
        </p:nvSpPr>
        <p:spPr>
          <a:xfrm>
            <a:off x="5882025" y="1633925"/>
            <a:ext cx="1887300" cy="4002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es">
                <a:solidFill>
                  <a:schemeClr val="dk1"/>
                </a:solidFill>
              </a:rPr>
              <a:t>Faster R-CNN</a:t>
            </a:r>
            <a:endParaRPr>
              <a:solidFill>
                <a:schemeClr val="dk1"/>
              </a:solidFill>
            </a:endParaRPr>
          </a:p>
        </p:txBody>
      </p:sp>
      <p:sp>
        <p:nvSpPr>
          <p:cNvPr id="198" name="Google Shape;198;p28"/>
          <p:cNvSpPr txBox="1"/>
          <p:nvPr/>
        </p:nvSpPr>
        <p:spPr>
          <a:xfrm>
            <a:off x="7562750" y="1633925"/>
            <a:ext cx="1887300" cy="4002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es">
                <a:solidFill>
                  <a:schemeClr val="dk1"/>
                </a:solidFill>
              </a:rPr>
              <a:t>Mask</a:t>
            </a:r>
            <a:r>
              <a:rPr lang="es">
                <a:solidFill>
                  <a:schemeClr val="dk1"/>
                </a:solidFill>
              </a:rPr>
              <a:t> R-CNN</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4"/>
          <p:cNvSpPr/>
          <p:nvPr/>
        </p:nvSpPr>
        <p:spPr>
          <a:xfrm>
            <a:off x="294500" y="3614575"/>
            <a:ext cx="8219400" cy="11286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 name="Google Shape;777;p6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f. </a:t>
            </a:r>
            <a:r>
              <a:rPr lang="es" sz="2500">
                <a:solidFill>
                  <a:schemeClr val="accent2"/>
                </a:solidFill>
              </a:rPr>
              <a:t>Define a strategy to represent text data</a:t>
            </a:r>
            <a:endParaRPr/>
          </a:p>
        </p:txBody>
      </p:sp>
      <p:pic>
        <p:nvPicPr>
          <p:cNvPr id="778" name="Google Shape;778;p64"/>
          <p:cNvPicPr preferRelativeResize="0"/>
          <p:nvPr/>
        </p:nvPicPr>
        <p:blipFill>
          <a:blip r:embed="rId3">
            <a:alphaModFix/>
          </a:blip>
          <a:stretch>
            <a:fillRect/>
          </a:stretch>
        </p:blipFill>
        <p:spPr>
          <a:xfrm>
            <a:off x="83450" y="1189464"/>
            <a:ext cx="2636402" cy="2190773"/>
          </a:xfrm>
          <a:prstGeom prst="rect">
            <a:avLst/>
          </a:prstGeom>
          <a:noFill/>
          <a:ln>
            <a:noFill/>
          </a:ln>
        </p:spPr>
      </p:pic>
      <p:pic>
        <p:nvPicPr>
          <p:cNvPr id="779" name="Google Shape;779;p64"/>
          <p:cNvPicPr preferRelativeResize="0"/>
          <p:nvPr/>
        </p:nvPicPr>
        <p:blipFill>
          <a:blip r:embed="rId4">
            <a:alphaModFix/>
          </a:blip>
          <a:stretch>
            <a:fillRect/>
          </a:stretch>
        </p:blipFill>
        <p:spPr>
          <a:xfrm>
            <a:off x="3168574" y="1189482"/>
            <a:ext cx="2636402" cy="2190766"/>
          </a:xfrm>
          <a:prstGeom prst="rect">
            <a:avLst/>
          </a:prstGeom>
          <a:noFill/>
          <a:ln>
            <a:noFill/>
          </a:ln>
        </p:spPr>
      </p:pic>
      <p:pic>
        <p:nvPicPr>
          <p:cNvPr id="780" name="Google Shape;780;p64"/>
          <p:cNvPicPr preferRelativeResize="0"/>
          <p:nvPr/>
        </p:nvPicPr>
        <p:blipFill>
          <a:blip r:embed="rId5">
            <a:alphaModFix/>
          </a:blip>
          <a:stretch>
            <a:fillRect/>
          </a:stretch>
        </p:blipFill>
        <p:spPr>
          <a:xfrm>
            <a:off x="6177499" y="1151470"/>
            <a:ext cx="2636402" cy="2190780"/>
          </a:xfrm>
          <a:prstGeom prst="rect">
            <a:avLst/>
          </a:prstGeom>
          <a:noFill/>
          <a:ln>
            <a:noFill/>
          </a:ln>
        </p:spPr>
      </p:pic>
      <p:sp>
        <p:nvSpPr>
          <p:cNvPr id="781" name="Google Shape;781;p64"/>
          <p:cNvSpPr txBox="1"/>
          <p:nvPr/>
        </p:nvSpPr>
        <p:spPr>
          <a:xfrm>
            <a:off x="397531" y="717175"/>
            <a:ext cx="2113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chemeClr val="accent3"/>
                </a:solidFill>
              </a:rPr>
              <a:t>Train TSNE</a:t>
            </a:r>
            <a:endParaRPr b="1" sz="1900">
              <a:solidFill>
                <a:schemeClr val="accent3"/>
              </a:solidFill>
            </a:endParaRPr>
          </a:p>
        </p:txBody>
      </p:sp>
      <p:sp>
        <p:nvSpPr>
          <p:cNvPr id="782" name="Google Shape;782;p64"/>
          <p:cNvSpPr txBox="1"/>
          <p:nvPr/>
        </p:nvSpPr>
        <p:spPr>
          <a:xfrm>
            <a:off x="446000" y="3614575"/>
            <a:ext cx="7916400" cy="9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A</a:t>
            </a:r>
            <a:r>
              <a:rPr lang="es" sz="1600">
                <a:solidFill>
                  <a:schemeClr val="dk1"/>
                </a:solidFill>
              </a:rPr>
              <a:t>ll classes spreaded out. But, for some very specific age intervals, such as old or very young people (</a:t>
            </a:r>
            <a:r>
              <a:rPr lang="es" sz="1600">
                <a:solidFill>
                  <a:srgbClr val="0000FF"/>
                </a:solidFill>
              </a:rPr>
              <a:t>classes  1</a:t>
            </a:r>
            <a:r>
              <a:rPr lang="es" sz="1600">
                <a:solidFill>
                  <a:schemeClr val="dk1"/>
                </a:solidFill>
              </a:rPr>
              <a:t>→ </a:t>
            </a:r>
            <a:r>
              <a:rPr lang="es" sz="1600">
                <a:solidFill>
                  <a:srgbClr val="FF0000"/>
                </a:solidFill>
              </a:rPr>
              <a:t>[7, 13]</a:t>
            </a:r>
            <a:r>
              <a:rPr lang="es" sz="1600">
                <a:solidFill>
                  <a:schemeClr val="dk1"/>
                </a:solidFill>
              </a:rPr>
              <a:t>, </a:t>
            </a:r>
            <a:r>
              <a:rPr lang="es" sz="1600">
                <a:solidFill>
                  <a:srgbClr val="0000FF"/>
                </a:solidFill>
              </a:rPr>
              <a:t>6</a:t>
            </a:r>
            <a:r>
              <a:rPr lang="es" sz="1600">
                <a:solidFill>
                  <a:schemeClr val="dk1"/>
                </a:solidFill>
              </a:rPr>
              <a:t> → </a:t>
            </a:r>
            <a:r>
              <a:rPr lang="es" sz="1600">
                <a:solidFill>
                  <a:srgbClr val="FF0000"/>
                </a:solidFill>
              </a:rPr>
              <a:t>[46, 60]</a:t>
            </a:r>
            <a:r>
              <a:rPr lang="es" sz="1600">
                <a:solidFill>
                  <a:schemeClr val="dk1"/>
                </a:solidFill>
              </a:rPr>
              <a:t>, </a:t>
            </a:r>
            <a:r>
              <a:rPr lang="es" sz="1600">
                <a:solidFill>
                  <a:srgbClr val="0000FF"/>
                </a:solidFill>
              </a:rPr>
              <a:t>7</a:t>
            </a:r>
            <a:r>
              <a:rPr lang="es" sz="1600">
                <a:solidFill>
                  <a:schemeClr val="dk1"/>
                </a:solidFill>
              </a:rPr>
              <a:t> → </a:t>
            </a:r>
            <a:r>
              <a:rPr lang="es" sz="1600">
                <a:solidFill>
                  <a:srgbClr val="FF0000"/>
                </a:solidFill>
              </a:rPr>
              <a:t>61+</a:t>
            </a:r>
            <a:r>
              <a:rPr lang="es" sz="1600">
                <a:solidFill>
                  <a:schemeClr val="dk1"/>
                </a:solidFill>
              </a:rPr>
              <a:t>), their embeddings are generally more concentrated in specific locations. </a:t>
            </a:r>
            <a:endParaRPr sz="1600">
              <a:solidFill>
                <a:schemeClr val="dk1"/>
              </a:solidFill>
            </a:endParaRPr>
          </a:p>
          <a:p>
            <a:pPr indent="0" lvl="0" marL="0" rtl="0" algn="l">
              <a:spcBef>
                <a:spcPts val="0"/>
              </a:spcBef>
              <a:spcAft>
                <a:spcPts val="0"/>
              </a:spcAft>
              <a:buNone/>
            </a:pPr>
            <a:r>
              <a:rPr lang="es" sz="1600">
                <a:solidFill>
                  <a:schemeClr val="dk1"/>
                </a:solidFill>
              </a:rPr>
              <a:t>So, </a:t>
            </a:r>
            <a:r>
              <a:rPr b="1" lang="es" sz="1600">
                <a:solidFill>
                  <a:schemeClr val="dk1"/>
                </a:solidFill>
              </a:rPr>
              <a:t>we consider important for just some specific age intervals.</a:t>
            </a:r>
            <a:endParaRPr b="1" sz="1600">
              <a:solidFill>
                <a:schemeClr val="dk1"/>
              </a:solidFill>
            </a:endParaRPr>
          </a:p>
        </p:txBody>
      </p:sp>
      <p:sp>
        <p:nvSpPr>
          <p:cNvPr id="783" name="Google Shape;783;p64"/>
          <p:cNvSpPr txBox="1"/>
          <p:nvPr/>
        </p:nvSpPr>
        <p:spPr>
          <a:xfrm>
            <a:off x="3456418" y="717175"/>
            <a:ext cx="2113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chemeClr val="accent3"/>
                </a:solidFill>
              </a:rPr>
              <a:t>Val TSNE</a:t>
            </a:r>
            <a:endParaRPr b="1" sz="1900">
              <a:solidFill>
                <a:schemeClr val="accent3"/>
              </a:solidFill>
            </a:endParaRPr>
          </a:p>
        </p:txBody>
      </p:sp>
      <p:sp>
        <p:nvSpPr>
          <p:cNvPr id="784" name="Google Shape;784;p64"/>
          <p:cNvSpPr txBox="1"/>
          <p:nvPr/>
        </p:nvSpPr>
        <p:spPr>
          <a:xfrm>
            <a:off x="6515331" y="717175"/>
            <a:ext cx="2113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chemeClr val="accent3"/>
                </a:solidFill>
              </a:rPr>
              <a:t>Test TSNE</a:t>
            </a:r>
            <a:endParaRPr b="1" sz="1900">
              <a:solidFill>
                <a:schemeClr val="accent3"/>
              </a:solidFill>
            </a:endParaRPr>
          </a:p>
        </p:txBody>
      </p:sp>
      <p:sp>
        <p:nvSpPr>
          <p:cNvPr id="785" name="Google Shape;785;p64"/>
          <p:cNvSpPr/>
          <p:nvPr/>
        </p:nvSpPr>
        <p:spPr>
          <a:xfrm>
            <a:off x="3683676" y="2561058"/>
            <a:ext cx="843900" cy="580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86" name="Google Shape;786;p64"/>
          <p:cNvCxnSpPr>
            <a:stCxn id="785" idx="6"/>
          </p:cNvCxnSpPr>
          <p:nvPr/>
        </p:nvCxnSpPr>
        <p:spPr>
          <a:xfrm flipH="1" rot="10800000">
            <a:off x="4527576" y="2475258"/>
            <a:ext cx="1016100" cy="376200"/>
          </a:xfrm>
          <a:prstGeom prst="curvedConnector3">
            <a:avLst>
              <a:gd fmla="val 50000" name="adj1"/>
            </a:avLst>
          </a:prstGeom>
          <a:noFill/>
          <a:ln cap="flat" cmpd="sng" w="9525">
            <a:solidFill>
              <a:srgbClr val="FF0000"/>
            </a:solidFill>
            <a:prstDash val="solid"/>
            <a:round/>
            <a:headEnd len="med" w="med" type="none"/>
            <a:tailEnd len="med" w="med" type="triangle"/>
          </a:ln>
        </p:spPr>
      </p:cxnSp>
      <p:sp>
        <p:nvSpPr>
          <p:cNvPr id="787" name="Google Shape;787;p64"/>
          <p:cNvSpPr/>
          <p:nvPr/>
        </p:nvSpPr>
        <p:spPr>
          <a:xfrm rot="-953464">
            <a:off x="4172339" y="1327266"/>
            <a:ext cx="260765" cy="677524"/>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88" name="Google Shape;788;p64"/>
          <p:cNvCxnSpPr>
            <a:stCxn id="787" idx="6"/>
          </p:cNvCxnSpPr>
          <p:nvPr/>
        </p:nvCxnSpPr>
        <p:spPr>
          <a:xfrm>
            <a:off x="4428122" y="1630328"/>
            <a:ext cx="1105500" cy="264000"/>
          </a:xfrm>
          <a:prstGeom prst="curvedConnector3">
            <a:avLst>
              <a:gd fmla="val 50958" name="adj1"/>
            </a:avLst>
          </a:prstGeom>
          <a:noFill/>
          <a:ln cap="flat" cmpd="sng" w="9525">
            <a:solidFill>
              <a:srgbClr val="FF0000"/>
            </a:solidFill>
            <a:prstDash val="solid"/>
            <a:round/>
            <a:headEnd len="med" w="med" type="none"/>
            <a:tailEnd len="med" w="med" type="triangle"/>
          </a:ln>
        </p:spPr>
      </p:cxnSp>
      <p:sp>
        <p:nvSpPr>
          <p:cNvPr id="789" name="Google Shape;789;p64"/>
          <p:cNvSpPr/>
          <p:nvPr/>
        </p:nvSpPr>
        <p:spPr>
          <a:xfrm>
            <a:off x="7597869" y="1325393"/>
            <a:ext cx="402600" cy="63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90" name="Google Shape;790;p64"/>
          <p:cNvCxnSpPr>
            <a:stCxn id="789" idx="5"/>
          </p:cNvCxnSpPr>
          <p:nvPr/>
        </p:nvCxnSpPr>
        <p:spPr>
          <a:xfrm flipH="1" rot="-5400000">
            <a:off x="8001209" y="1811369"/>
            <a:ext cx="460200" cy="579600"/>
          </a:xfrm>
          <a:prstGeom prst="curvedConnector2">
            <a:avLst/>
          </a:prstGeom>
          <a:noFill/>
          <a:ln cap="flat" cmpd="sng" w="9525">
            <a:solidFill>
              <a:srgbClr val="FF0000"/>
            </a:solidFill>
            <a:prstDash val="solid"/>
            <a:round/>
            <a:headEnd len="med" w="med" type="none"/>
            <a:tailEnd len="med" w="med" type="triangle"/>
          </a:ln>
        </p:spPr>
      </p:cxnSp>
      <p:sp>
        <p:nvSpPr>
          <p:cNvPr id="791" name="Google Shape;791;p64"/>
          <p:cNvSpPr/>
          <p:nvPr/>
        </p:nvSpPr>
        <p:spPr>
          <a:xfrm rot="-2531853">
            <a:off x="7244994" y="2629526"/>
            <a:ext cx="151856" cy="441926"/>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92" name="Google Shape;792;p64"/>
          <p:cNvCxnSpPr>
            <a:stCxn id="791" idx="6"/>
          </p:cNvCxnSpPr>
          <p:nvPr/>
        </p:nvCxnSpPr>
        <p:spPr>
          <a:xfrm flipH="1" rot="10800000">
            <a:off x="7377172" y="1853289"/>
            <a:ext cx="1169400" cy="946200"/>
          </a:xfrm>
          <a:prstGeom prst="curvedConnector3">
            <a:avLst>
              <a:gd fmla="val 53680" name="adj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5"/>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g. Multimodal model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6"/>
          <p:cNvSpPr/>
          <p:nvPr/>
        </p:nvSpPr>
        <p:spPr>
          <a:xfrm>
            <a:off x="7052050" y="2237925"/>
            <a:ext cx="413400" cy="1623600"/>
          </a:xfrm>
          <a:prstGeom prst="roundRect">
            <a:avLst>
              <a:gd fmla="val 16667" name="adj"/>
            </a:avLst>
          </a:prstGeom>
          <a:solidFill>
            <a:srgbClr val="FFE6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3" name="Google Shape;803;p66"/>
          <p:cNvPicPr preferRelativeResize="0"/>
          <p:nvPr/>
        </p:nvPicPr>
        <p:blipFill>
          <a:blip r:embed="rId3">
            <a:alphaModFix/>
          </a:blip>
          <a:stretch>
            <a:fillRect/>
          </a:stretch>
        </p:blipFill>
        <p:spPr>
          <a:xfrm>
            <a:off x="4192700" y="3564850"/>
            <a:ext cx="2494325" cy="1372300"/>
          </a:xfrm>
          <a:prstGeom prst="rect">
            <a:avLst/>
          </a:prstGeom>
          <a:noFill/>
          <a:ln>
            <a:noFill/>
          </a:ln>
        </p:spPr>
      </p:pic>
      <p:sp>
        <p:nvSpPr>
          <p:cNvPr id="804" name="Google Shape;804;p66"/>
          <p:cNvSpPr/>
          <p:nvPr/>
        </p:nvSpPr>
        <p:spPr>
          <a:xfrm>
            <a:off x="305038" y="1514250"/>
            <a:ext cx="1638000" cy="32580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66"/>
          <p:cNvSpPr/>
          <p:nvPr/>
        </p:nvSpPr>
        <p:spPr>
          <a:xfrm rot="3140063">
            <a:off x="2361138" y="2884737"/>
            <a:ext cx="1252921" cy="350974"/>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66"/>
          <p:cNvSpPr/>
          <p:nvPr/>
        </p:nvSpPr>
        <p:spPr>
          <a:xfrm rot="3139900">
            <a:off x="2460614" y="1890374"/>
            <a:ext cx="1407977" cy="350974"/>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6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g. </a:t>
            </a:r>
            <a:r>
              <a:rPr lang="es">
                <a:solidFill>
                  <a:schemeClr val="accent2"/>
                </a:solidFill>
              </a:rPr>
              <a:t>Multimodal model</a:t>
            </a:r>
            <a:endParaRPr/>
          </a:p>
        </p:txBody>
      </p:sp>
      <p:sp>
        <p:nvSpPr>
          <p:cNvPr id="808" name="Google Shape;808;p66"/>
          <p:cNvSpPr/>
          <p:nvPr/>
        </p:nvSpPr>
        <p:spPr>
          <a:xfrm>
            <a:off x="420800" y="658038"/>
            <a:ext cx="8302500" cy="4797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STRATEGY: </a:t>
            </a:r>
            <a:r>
              <a:rPr b="1" lang="es"/>
              <a:t>Late fusion. </a:t>
            </a:r>
            <a:r>
              <a:rPr lang="es"/>
              <a:t>We have trained each model separately and combined them afterwards.</a:t>
            </a:r>
            <a:r>
              <a:rPr b="1" lang="es"/>
              <a:t> </a:t>
            </a:r>
            <a:endParaRPr b="1"/>
          </a:p>
        </p:txBody>
      </p:sp>
      <p:sp>
        <p:nvSpPr>
          <p:cNvPr id="809" name="Google Shape;809;p66"/>
          <p:cNvSpPr txBox="1"/>
          <p:nvPr/>
        </p:nvSpPr>
        <p:spPr>
          <a:xfrm rot="3149418">
            <a:off x="2495289" y="1883334"/>
            <a:ext cx="1370185" cy="3650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Tasks b) &amp; c)</a:t>
            </a:r>
            <a:endParaRPr sz="1600">
              <a:solidFill>
                <a:schemeClr val="dk1"/>
              </a:solidFill>
            </a:endParaRPr>
          </a:p>
        </p:txBody>
      </p:sp>
      <p:sp>
        <p:nvSpPr>
          <p:cNvPr id="810" name="Google Shape;810;p66"/>
          <p:cNvSpPr txBox="1"/>
          <p:nvPr/>
        </p:nvSpPr>
        <p:spPr>
          <a:xfrm rot="3141694">
            <a:off x="2558834" y="2877771"/>
            <a:ext cx="930444" cy="3648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Task e)</a:t>
            </a:r>
            <a:endParaRPr sz="1600">
              <a:solidFill>
                <a:schemeClr val="dk1"/>
              </a:solidFill>
            </a:endParaRPr>
          </a:p>
        </p:txBody>
      </p:sp>
      <p:pic>
        <p:nvPicPr>
          <p:cNvPr id="811" name="Google Shape;811;p66"/>
          <p:cNvPicPr preferRelativeResize="0"/>
          <p:nvPr/>
        </p:nvPicPr>
        <p:blipFill>
          <a:blip r:embed="rId4">
            <a:alphaModFix/>
          </a:blip>
          <a:stretch>
            <a:fillRect/>
          </a:stretch>
        </p:blipFill>
        <p:spPr>
          <a:xfrm>
            <a:off x="722900" y="1754024"/>
            <a:ext cx="802325" cy="802325"/>
          </a:xfrm>
          <a:prstGeom prst="rect">
            <a:avLst/>
          </a:prstGeom>
          <a:noFill/>
          <a:ln>
            <a:noFill/>
          </a:ln>
        </p:spPr>
      </p:pic>
      <p:pic>
        <p:nvPicPr>
          <p:cNvPr id="812" name="Google Shape;812;p66"/>
          <p:cNvPicPr preferRelativeResize="0"/>
          <p:nvPr/>
        </p:nvPicPr>
        <p:blipFill rotWithShape="1">
          <a:blip r:embed="rId5">
            <a:alphaModFix/>
          </a:blip>
          <a:srcRect b="0" l="2388" r="7497" t="0"/>
          <a:stretch/>
        </p:blipFill>
        <p:spPr>
          <a:xfrm>
            <a:off x="642048" y="2659062"/>
            <a:ext cx="964002" cy="802325"/>
          </a:xfrm>
          <a:prstGeom prst="rect">
            <a:avLst/>
          </a:prstGeom>
          <a:noFill/>
          <a:ln>
            <a:noFill/>
          </a:ln>
        </p:spPr>
      </p:pic>
      <p:sp>
        <p:nvSpPr>
          <p:cNvPr id="813" name="Google Shape;813;p66"/>
          <p:cNvSpPr txBox="1"/>
          <p:nvPr/>
        </p:nvSpPr>
        <p:spPr>
          <a:xfrm>
            <a:off x="379288" y="3681850"/>
            <a:ext cx="1489500" cy="9432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7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700">
              <a:solidFill>
                <a:schemeClr val="dk1"/>
              </a:solidFill>
            </a:endParaRPr>
          </a:p>
        </p:txBody>
      </p:sp>
      <p:sp>
        <p:nvSpPr>
          <p:cNvPr id="814" name="Google Shape;814;p66"/>
          <p:cNvSpPr/>
          <p:nvPr/>
        </p:nvSpPr>
        <p:spPr>
          <a:xfrm rot="3139697">
            <a:off x="2239258" y="3977962"/>
            <a:ext cx="1372034" cy="350974"/>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66"/>
          <p:cNvSpPr txBox="1"/>
          <p:nvPr/>
        </p:nvSpPr>
        <p:spPr>
          <a:xfrm rot="3141694">
            <a:off x="2522384" y="3970996"/>
            <a:ext cx="930444" cy="3648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Task f)</a:t>
            </a:r>
            <a:endParaRPr sz="1600">
              <a:solidFill>
                <a:schemeClr val="dk1"/>
              </a:solidFill>
            </a:endParaRPr>
          </a:p>
        </p:txBody>
      </p:sp>
      <p:sp>
        <p:nvSpPr>
          <p:cNvPr id="816" name="Google Shape;816;p66"/>
          <p:cNvSpPr txBox="1"/>
          <p:nvPr/>
        </p:nvSpPr>
        <p:spPr>
          <a:xfrm>
            <a:off x="589300" y="1167250"/>
            <a:ext cx="14421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dk1"/>
                </a:solidFill>
              </a:rPr>
              <a:t>Input Data</a:t>
            </a:r>
            <a:endParaRPr b="1" sz="1300">
              <a:solidFill>
                <a:schemeClr val="dk1"/>
              </a:solidFill>
            </a:endParaRPr>
          </a:p>
        </p:txBody>
      </p:sp>
      <p:sp>
        <p:nvSpPr>
          <p:cNvPr id="817" name="Google Shape;817;p66"/>
          <p:cNvSpPr txBox="1"/>
          <p:nvPr/>
        </p:nvSpPr>
        <p:spPr>
          <a:xfrm>
            <a:off x="774388" y="3415113"/>
            <a:ext cx="6993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Caption</a:t>
            </a:r>
            <a:endParaRPr b="1" sz="1000">
              <a:solidFill>
                <a:schemeClr val="dk1"/>
              </a:solidFill>
            </a:endParaRPr>
          </a:p>
        </p:txBody>
      </p:sp>
      <p:sp>
        <p:nvSpPr>
          <p:cNvPr id="818" name="Google Shape;818;p66"/>
          <p:cNvSpPr txBox="1"/>
          <p:nvPr/>
        </p:nvSpPr>
        <p:spPr>
          <a:xfrm>
            <a:off x="850597" y="2474250"/>
            <a:ext cx="5469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Audio</a:t>
            </a:r>
            <a:endParaRPr b="1" sz="1000">
              <a:solidFill>
                <a:schemeClr val="dk1"/>
              </a:solidFill>
            </a:endParaRPr>
          </a:p>
        </p:txBody>
      </p:sp>
      <p:sp>
        <p:nvSpPr>
          <p:cNvPr id="819" name="Google Shape;819;p66"/>
          <p:cNvSpPr txBox="1"/>
          <p:nvPr/>
        </p:nvSpPr>
        <p:spPr>
          <a:xfrm>
            <a:off x="824823" y="1460625"/>
            <a:ext cx="5985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Image</a:t>
            </a:r>
            <a:endParaRPr b="1" sz="1000">
              <a:solidFill>
                <a:schemeClr val="dk1"/>
              </a:solidFill>
            </a:endParaRPr>
          </a:p>
        </p:txBody>
      </p:sp>
      <p:cxnSp>
        <p:nvCxnSpPr>
          <p:cNvPr id="820" name="Google Shape;820;p66"/>
          <p:cNvCxnSpPr/>
          <p:nvPr/>
        </p:nvCxnSpPr>
        <p:spPr>
          <a:xfrm>
            <a:off x="1746550" y="2122200"/>
            <a:ext cx="1086000" cy="0"/>
          </a:xfrm>
          <a:prstGeom prst="straightConnector1">
            <a:avLst/>
          </a:prstGeom>
          <a:noFill/>
          <a:ln cap="flat" cmpd="sng" w="38100">
            <a:solidFill>
              <a:schemeClr val="dk1"/>
            </a:solidFill>
            <a:prstDash val="solid"/>
            <a:round/>
            <a:headEnd len="med" w="med" type="none"/>
            <a:tailEnd len="med" w="med" type="triangle"/>
          </a:ln>
        </p:spPr>
      </p:cxnSp>
      <p:pic>
        <p:nvPicPr>
          <p:cNvPr id="821" name="Google Shape;821;p66"/>
          <p:cNvPicPr preferRelativeResize="0"/>
          <p:nvPr/>
        </p:nvPicPr>
        <p:blipFill>
          <a:blip r:embed="rId6">
            <a:alphaModFix/>
          </a:blip>
          <a:stretch>
            <a:fillRect/>
          </a:stretch>
        </p:blipFill>
        <p:spPr>
          <a:xfrm>
            <a:off x="4937425" y="1514250"/>
            <a:ext cx="181994" cy="1045500"/>
          </a:xfrm>
          <a:prstGeom prst="rect">
            <a:avLst/>
          </a:prstGeom>
          <a:noFill/>
          <a:ln>
            <a:noFill/>
          </a:ln>
        </p:spPr>
      </p:pic>
      <p:cxnSp>
        <p:nvCxnSpPr>
          <p:cNvPr id="822" name="Google Shape;822;p66"/>
          <p:cNvCxnSpPr/>
          <p:nvPr/>
        </p:nvCxnSpPr>
        <p:spPr>
          <a:xfrm flipH="1" rot="10800000">
            <a:off x="1746550" y="3034200"/>
            <a:ext cx="871500" cy="5100"/>
          </a:xfrm>
          <a:prstGeom prst="straightConnector1">
            <a:avLst/>
          </a:prstGeom>
          <a:noFill/>
          <a:ln cap="flat" cmpd="sng" w="38100">
            <a:solidFill>
              <a:schemeClr val="dk1"/>
            </a:solidFill>
            <a:prstDash val="solid"/>
            <a:round/>
            <a:headEnd len="med" w="med" type="none"/>
            <a:tailEnd len="med" w="med" type="triangle"/>
          </a:ln>
        </p:spPr>
      </p:cxnSp>
      <p:cxnSp>
        <p:nvCxnSpPr>
          <p:cNvPr id="823" name="Google Shape;823;p66"/>
          <p:cNvCxnSpPr/>
          <p:nvPr/>
        </p:nvCxnSpPr>
        <p:spPr>
          <a:xfrm>
            <a:off x="3650113" y="2122200"/>
            <a:ext cx="1086000" cy="0"/>
          </a:xfrm>
          <a:prstGeom prst="straightConnector1">
            <a:avLst/>
          </a:prstGeom>
          <a:noFill/>
          <a:ln cap="flat" cmpd="sng" w="38100">
            <a:solidFill>
              <a:schemeClr val="dk1"/>
            </a:solidFill>
            <a:prstDash val="solid"/>
            <a:round/>
            <a:headEnd len="med" w="med" type="none"/>
            <a:tailEnd len="med" w="med" type="triangle"/>
          </a:ln>
        </p:spPr>
      </p:cxnSp>
      <p:cxnSp>
        <p:nvCxnSpPr>
          <p:cNvPr id="824" name="Google Shape;824;p66"/>
          <p:cNvCxnSpPr/>
          <p:nvPr/>
        </p:nvCxnSpPr>
        <p:spPr>
          <a:xfrm flipH="1" rot="10800000">
            <a:off x="1873575" y="4272375"/>
            <a:ext cx="680700" cy="2700"/>
          </a:xfrm>
          <a:prstGeom prst="straightConnector1">
            <a:avLst/>
          </a:prstGeom>
          <a:noFill/>
          <a:ln cap="flat" cmpd="sng" w="38100">
            <a:solidFill>
              <a:schemeClr val="dk1"/>
            </a:solidFill>
            <a:prstDash val="solid"/>
            <a:round/>
            <a:headEnd len="med" w="med" type="none"/>
            <a:tailEnd len="med" w="med" type="triangle"/>
          </a:ln>
        </p:spPr>
      </p:cxnSp>
      <p:sp>
        <p:nvSpPr>
          <p:cNvPr id="825" name="Google Shape;825;p66"/>
          <p:cNvSpPr/>
          <p:nvPr/>
        </p:nvSpPr>
        <p:spPr>
          <a:xfrm>
            <a:off x="4386151" y="2633323"/>
            <a:ext cx="127500" cy="125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6" name="Google Shape;826;p66"/>
          <p:cNvSpPr/>
          <p:nvPr/>
        </p:nvSpPr>
        <p:spPr>
          <a:xfrm>
            <a:off x="4386151" y="2772408"/>
            <a:ext cx="127500" cy="125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7" name="Google Shape;827;p66"/>
          <p:cNvSpPr/>
          <p:nvPr/>
        </p:nvSpPr>
        <p:spPr>
          <a:xfrm>
            <a:off x="4386151" y="2911493"/>
            <a:ext cx="127500" cy="1251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p66"/>
          <p:cNvSpPr/>
          <p:nvPr/>
        </p:nvSpPr>
        <p:spPr>
          <a:xfrm>
            <a:off x="4386151" y="3050578"/>
            <a:ext cx="127500" cy="125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9" name="Google Shape;829;p66"/>
          <p:cNvSpPr/>
          <p:nvPr/>
        </p:nvSpPr>
        <p:spPr>
          <a:xfrm>
            <a:off x="4879472" y="2656444"/>
            <a:ext cx="345000" cy="913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 name="Google Shape;830;p66"/>
          <p:cNvSpPr/>
          <p:nvPr/>
        </p:nvSpPr>
        <p:spPr>
          <a:xfrm>
            <a:off x="4386151" y="3189663"/>
            <a:ext cx="127500" cy="125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p66"/>
          <p:cNvSpPr/>
          <p:nvPr/>
        </p:nvSpPr>
        <p:spPr>
          <a:xfrm>
            <a:off x="4386151" y="3328747"/>
            <a:ext cx="127500" cy="125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2" name="Google Shape;832;p66"/>
          <p:cNvSpPr/>
          <p:nvPr/>
        </p:nvSpPr>
        <p:spPr>
          <a:xfrm>
            <a:off x="5283216" y="3079057"/>
            <a:ext cx="127500" cy="681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3" name="Google Shape;833;p66"/>
          <p:cNvSpPr/>
          <p:nvPr/>
        </p:nvSpPr>
        <p:spPr>
          <a:xfrm>
            <a:off x="4386151" y="3467832"/>
            <a:ext cx="127500" cy="125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34" name="Google Shape;834;p66"/>
          <p:cNvCxnSpPr>
            <a:stCxn id="825" idx="3"/>
            <a:endCxn id="829" idx="1"/>
          </p:cNvCxnSpPr>
          <p:nvPr/>
        </p:nvCxnSpPr>
        <p:spPr>
          <a:xfrm>
            <a:off x="4513651" y="2695873"/>
            <a:ext cx="365700" cy="417300"/>
          </a:xfrm>
          <a:prstGeom prst="straightConnector1">
            <a:avLst/>
          </a:prstGeom>
          <a:noFill/>
          <a:ln cap="flat" cmpd="sng" w="9525">
            <a:solidFill>
              <a:srgbClr val="5DFD46"/>
            </a:solidFill>
            <a:prstDash val="solid"/>
            <a:round/>
            <a:headEnd len="med" w="med" type="none"/>
            <a:tailEnd len="med" w="med" type="stealth"/>
          </a:ln>
        </p:spPr>
      </p:cxnSp>
      <p:cxnSp>
        <p:nvCxnSpPr>
          <p:cNvPr id="835" name="Google Shape;835;p66"/>
          <p:cNvCxnSpPr>
            <a:stCxn id="826" idx="3"/>
            <a:endCxn id="829" idx="1"/>
          </p:cNvCxnSpPr>
          <p:nvPr/>
        </p:nvCxnSpPr>
        <p:spPr>
          <a:xfrm>
            <a:off x="4513651" y="2834958"/>
            <a:ext cx="365700" cy="278100"/>
          </a:xfrm>
          <a:prstGeom prst="straightConnector1">
            <a:avLst/>
          </a:prstGeom>
          <a:noFill/>
          <a:ln cap="flat" cmpd="sng" w="9525">
            <a:solidFill>
              <a:srgbClr val="00FFFF"/>
            </a:solidFill>
            <a:prstDash val="solid"/>
            <a:round/>
            <a:headEnd len="med" w="med" type="none"/>
            <a:tailEnd len="med" w="med" type="stealth"/>
          </a:ln>
        </p:spPr>
      </p:cxnSp>
      <p:cxnSp>
        <p:nvCxnSpPr>
          <p:cNvPr id="836" name="Google Shape;836;p66"/>
          <p:cNvCxnSpPr>
            <a:stCxn id="827" idx="3"/>
            <a:endCxn id="829" idx="1"/>
          </p:cNvCxnSpPr>
          <p:nvPr/>
        </p:nvCxnSpPr>
        <p:spPr>
          <a:xfrm>
            <a:off x="4513651" y="2974043"/>
            <a:ext cx="365700" cy="139200"/>
          </a:xfrm>
          <a:prstGeom prst="straightConnector1">
            <a:avLst/>
          </a:prstGeom>
          <a:noFill/>
          <a:ln cap="flat" cmpd="sng" w="9525">
            <a:solidFill>
              <a:srgbClr val="FF00FF"/>
            </a:solidFill>
            <a:prstDash val="solid"/>
            <a:round/>
            <a:headEnd len="med" w="med" type="none"/>
            <a:tailEnd len="med" w="med" type="stealth"/>
          </a:ln>
        </p:spPr>
      </p:cxnSp>
      <p:cxnSp>
        <p:nvCxnSpPr>
          <p:cNvPr id="837" name="Google Shape;837;p66"/>
          <p:cNvCxnSpPr>
            <a:stCxn id="828" idx="3"/>
            <a:endCxn id="829" idx="1"/>
          </p:cNvCxnSpPr>
          <p:nvPr/>
        </p:nvCxnSpPr>
        <p:spPr>
          <a:xfrm>
            <a:off x="4513651" y="3113128"/>
            <a:ext cx="365700" cy="0"/>
          </a:xfrm>
          <a:prstGeom prst="straightConnector1">
            <a:avLst/>
          </a:prstGeom>
          <a:noFill/>
          <a:ln cap="flat" cmpd="sng" w="9525">
            <a:solidFill>
              <a:srgbClr val="FFFF00"/>
            </a:solidFill>
            <a:prstDash val="solid"/>
            <a:round/>
            <a:headEnd len="med" w="med" type="none"/>
            <a:tailEnd len="med" w="med" type="stealth"/>
          </a:ln>
        </p:spPr>
      </p:cxnSp>
      <p:cxnSp>
        <p:nvCxnSpPr>
          <p:cNvPr id="838" name="Google Shape;838;p66"/>
          <p:cNvCxnSpPr>
            <a:stCxn id="830" idx="3"/>
            <a:endCxn id="829" idx="1"/>
          </p:cNvCxnSpPr>
          <p:nvPr/>
        </p:nvCxnSpPr>
        <p:spPr>
          <a:xfrm flipH="1" rot="10800000">
            <a:off x="4513651" y="3113313"/>
            <a:ext cx="365700" cy="138900"/>
          </a:xfrm>
          <a:prstGeom prst="straightConnector1">
            <a:avLst/>
          </a:prstGeom>
          <a:noFill/>
          <a:ln cap="flat" cmpd="sng" w="9525">
            <a:solidFill>
              <a:srgbClr val="980000"/>
            </a:solidFill>
            <a:prstDash val="solid"/>
            <a:round/>
            <a:headEnd len="med" w="med" type="none"/>
            <a:tailEnd len="med" w="med" type="stealth"/>
          </a:ln>
        </p:spPr>
      </p:cxnSp>
      <p:cxnSp>
        <p:nvCxnSpPr>
          <p:cNvPr id="839" name="Google Shape;839;p66"/>
          <p:cNvCxnSpPr>
            <a:stCxn id="831" idx="3"/>
            <a:endCxn id="829" idx="1"/>
          </p:cNvCxnSpPr>
          <p:nvPr/>
        </p:nvCxnSpPr>
        <p:spPr>
          <a:xfrm flipH="1" rot="10800000">
            <a:off x="4513651" y="3113197"/>
            <a:ext cx="365700" cy="278100"/>
          </a:xfrm>
          <a:prstGeom prst="straightConnector1">
            <a:avLst/>
          </a:prstGeom>
          <a:noFill/>
          <a:ln cap="flat" cmpd="sng" w="9525">
            <a:solidFill>
              <a:srgbClr val="0000FF"/>
            </a:solidFill>
            <a:prstDash val="solid"/>
            <a:round/>
            <a:headEnd len="med" w="med" type="none"/>
            <a:tailEnd len="med" w="med" type="stealth"/>
          </a:ln>
        </p:spPr>
      </p:cxnSp>
      <p:cxnSp>
        <p:nvCxnSpPr>
          <p:cNvPr id="840" name="Google Shape;840;p66"/>
          <p:cNvCxnSpPr>
            <a:stCxn id="833" idx="3"/>
            <a:endCxn id="829" idx="1"/>
          </p:cNvCxnSpPr>
          <p:nvPr/>
        </p:nvCxnSpPr>
        <p:spPr>
          <a:xfrm flipH="1" rot="10800000">
            <a:off x="4513651" y="3113082"/>
            <a:ext cx="365700" cy="417300"/>
          </a:xfrm>
          <a:prstGeom prst="straightConnector1">
            <a:avLst/>
          </a:prstGeom>
          <a:noFill/>
          <a:ln cap="flat" cmpd="sng" w="9525">
            <a:solidFill>
              <a:srgbClr val="FF9900"/>
            </a:solidFill>
            <a:prstDash val="solid"/>
            <a:round/>
            <a:headEnd len="med" w="med" type="none"/>
            <a:tailEnd len="med" w="med" type="stealth"/>
          </a:ln>
        </p:spPr>
      </p:cxnSp>
      <p:cxnSp>
        <p:nvCxnSpPr>
          <p:cNvPr id="841" name="Google Shape;841;p66"/>
          <p:cNvCxnSpPr/>
          <p:nvPr/>
        </p:nvCxnSpPr>
        <p:spPr>
          <a:xfrm flipH="1" rot="10800000">
            <a:off x="3233538" y="3012225"/>
            <a:ext cx="871500" cy="5100"/>
          </a:xfrm>
          <a:prstGeom prst="straightConnector1">
            <a:avLst/>
          </a:prstGeom>
          <a:noFill/>
          <a:ln cap="flat" cmpd="sng" w="38100">
            <a:solidFill>
              <a:schemeClr val="dk1"/>
            </a:solidFill>
            <a:prstDash val="solid"/>
            <a:round/>
            <a:headEnd len="med" w="med" type="none"/>
            <a:tailEnd len="med" w="med" type="triangle"/>
          </a:ln>
        </p:spPr>
      </p:cxnSp>
      <p:sp>
        <p:nvSpPr>
          <p:cNvPr id="842" name="Google Shape;842;p66"/>
          <p:cNvSpPr txBox="1"/>
          <p:nvPr/>
        </p:nvSpPr>
        <p:spPr>
          <a:xfrm rot="-5400000">
            <a:off x="3808350" y="2907175"/>
            <a:ext cx="8715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Audio features</a:t>
            </a:r>
            <a:endParaRPr sz="700">
              <a:solidFill>
                <a:schemeClr val="dk1"/>
              </a:solidFill>
            </a:endParaRPr>
          </a:p>
        </p:txBody>
      </p:sp>
      <p:sp>
        <p:nvSpPr>
          <p:cNvPr id="843" name="Google Shape;843;p66"/>
          <p:cNvSpPr txBox="1"/>
          <p:nvPr/>
        </p:nvSpPr>
        <p:spPr>
          <a:xfrm rot="-5400000">
            <a:off x="4565675" y="2974150"/>
            <a:ext cx="9726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Audio classif model</a:t>
            </a:r>
            <a:endParaRPr sz="700">
              <a:solidFill>
                <a:schemeClr val="dk1"/>
              </a:solidFill>
            </a:endParaRPr>
          </a:p>
        </p:txBody>
      </p:sp>
      <p:pic>
        <p:nvPicPr>
          <p:cNvPr id="844" name="Google Shape;844;p66"/>
          <p:cNvPicPr preferRelativeResize="0"/>
          <p:nvPr/>
        </p:nvPicPr>
        <p:blipFill>
          <a:blip r:embed="rId6">
            <a:alphaModFix/>
          </a:blip>
          <a:stretch>
            <a:fillRect/>
          </a:stretch>
        </p:blipFill>
        <p:spPr>
          <a:xfrm>
            <a:off x="5469475" y="2520950"/>
            <a:ext cx="181994" cy="1045500"/>
          </a:xfrm>
          <a:prstGeom prst="rect">
            <a:avLst/>
          </a:prstGeom>
          <a:noFill/>
          <a:ln>
            <a:noFill/>
          </a:ln>
        </p:spPr>
      </p:pic>
      <p:cxnSp>
        <p:nvCxnSpPr>
          <p:cNvPr id="845" name="Google Shape;845;p66"/>
          <p:cNvCxnSpPr/>
          <p:nvPr/>
        </p:nvCxnSpPr>
        <p:spPr>
          <a:xfrm flipH="1" rot="10800000">
            <a:off x="3321188" y="4229050"/>
            <a:ext cx="871500" cy="5100"/>
          </a:xfrm>
          <a:prstGeom prst="straightConnector1">
            <a:avLst/>
          </a:prstGeom>
          <a:noFill/>
          <a:ln cap="flat" cmpd="sng" w="38100">
            <a:solidFill>
              <a:schemeClr val="dk1"/>
            </a:solidFill>
            <a:prstDash val="solid"/>
            <a:round/>
            <a:headEnd len="med" w="med" type="none"/>
            <a:tailEnd len="med" w="med" type="triangle"/>
          </a:ln>
        </p:spPr>
      </p:cxnSp>
      <p:sp>
        <p:nvSpPr>
          <p:cNvPr id="846" name="Google Shape;846;p66"/>
          <p:cNvSpPr txBox="1"/>
          <p:nvPr/>
        </p:nvSpPr>
        <p:spPr>
          <a:xfrm rot="5400000">
            <a:off x="6500000" y="2896675"/>
            <a:ext cx="16443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chemeClr val="dk1"/>
                </a:solidFill>
              </a:rPr>
              <a:t>Aggregation</a:t>
            </a:r>
            <a:endParaRPr sz="1900">
              <a:solidFill>
                <a:schemeClr val="dk1"/>
              </a:solidFill>
            </a:endParaRPr>
          </a:p>
        </p:txBody>
      </p:sp>
      <p:pic>
        <p:nvPicPr>
          <p:cNvPr id="847" name="Google Shape;847;p66"/>
          <p:cNvPicPr preferRelativeResize="0"/>
          <p:nvPr/>
        </p:nvPicPr>
        <p:blipFill>
          <a:blip r:embed="rId6">
            <a:alphaModFix/>
          </a:blip>
          <a:stretch>
            <a:fillRect/>
          </a:stretch>
        </p:blipFill>
        <p:spPr>
          <a:xfrm>
            <a:off x="7957275" y="1717649"/>
            <a:ext cx="413250" cy="2373875"/>
          </a:xfrm>
          <a:prstGeom prst="rect">
            <a:avLst/>
          </a:prstGeom>
          <a:noFill/>
          <a:ln>
            <a:noFill/>
          </a:ln>
        </p:spPr>
      </p:pic>
      <p:cxnSp>
        <p:nvCxnSpPr>
          <p:cNvPr id="848" name="Google Shape;848;p66"/>
          <p:cNvCxnSpPr>
            <a:endCxn id="846" idx="1"/>
          </p:cNvCxnSpPr>
          <p:nvPr/>
        </p:nvCxnSpPr>
        <p:spPr>
          <a:xfrm>
            <a:off x="5283350" y="1986625"/>
            <a:ext cx="2038800" cy="270600"/>
          </a:xfrm>
          <a:prstGeom prst="bentConnector2">
            <a:avLst/>
          </a:prstGeom>
          <a:noFill/>
          <a:ln cap="flat" cmpd="sng" w="38100">
            <a:solidFill>
              <a:schemeClr val="dk1"/>
            </a:solidFill>
            <a:prstDash val="solid"/>
            <a:round/>
            <a:headEnd len="med" w="med" type="none"/>
            <a:tailEnd len="med" w="med" type="triangle"/>
          </a:ln>
        </p:spPr>
      </p:cxnSp>
      <p:sp>
        <p:nvSpPr>
          <p:cNvPr id="849" name="Google Shape;849;p66"/>
          <p:cNvSpPr/>
          <p:nvPr/>
        </p:nvSpPr>
        <p:spPr>
          <a:xfrm>
            <a:off x="7664388" y="2828100"/>
            <a:ext cx="1821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50" name="Google Shape;850;p66"/>
          <p:cNvCxnSpPr>
            <a:endCxn id="846" idx="3"/>
          </p:cNvCxnSpPr>
          <p:nvPr/>
        </p:nvCxnSpPr>
        <p:spPr>
          <a:xfrm flipH="1" rot="10800000">
            <a:off x="6663350" y="3901525"/>
            <a:ext cx="658800" cy="389700"/>
          </a:xfrm>
          <a:prstGeom prst="bentConnector2">
            <a:avLst/>
          </a:prstGeom>
          <a:noFill/>
          <a:ln cap="flat" cmpd="sng" w="38100">
            <a:solidFill>
              <a:schemeClr val="dk1"/>
            </a:solidFill>
            <a:prstDash val="solid"/>
            <a:round/>
            <a:headEnd len="med" w="med" type="none"/>
            <a:tailEnd len="med" w="med" type="triangle"/>
          </a:ln>
        </p:spPr>
      </p:cxnSp>
      <p:sp>
        <p:nvSpPr>
          <p:cNvPr id="851" name="Google Shape;851;p66"/>
          <p:cNvSpPr txBox="1"/>
          <p:nvPr/>
        </p:nvSpPr>
        <p:spPr>
          <a:xfrm>
            <a:off x="7420200" y="1411413"/>
            <a:ext cx="17238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rPr>
              <a:t>Final prediction</a:t>
            </a:r>
            <a:endParaRPr b="1" sz="1500">
              <a:solidFill>
                <a:schemeClr val="dk1"/>
              </a:solidFill>
            </a:endParaRPr>
          </a:p>
        </p:txBody>
      </p:sp>
      <p:cxnSp>
        <p:nvCxnSpPr>
          <p:cNvPr id="852" name="Google Shape;852;p66"/>
          <p:cNvCxnSpPr/>
          <p:nvPr/>
        </p:nvCxnSpPr>
        <p:spPr>
          <a:xfrm>
            <a:off x="5776100" y="3117600"/>
            <a:ext cx="1101900" cy="600"/>
          </a:xfrm>
          <a:prstGeom prst="bentConnector3">
            <a:avLst>
              <a:gd fmla="val 50000" name="adj1"/>
            </a:avLst>
          </a:prstGeom>
          <a:noFill/>
          <a:ln cap="flat" cmpd="sng" w="38100">
            <a:solidFill>
              <a:schemeClr val="dk1"/>
            </a:solidFill>
            <a:prstDash val="solid"/>
            <a:round/>
            <a:headEnd len="med" w="med" type="none"/>
            <a:tailEnd len="med" w="med" type="triangle"/>
          </a:ln>
        </p:spPr>
      </p:cxnSp>
      <p:sp>
        <p:nvSpPr>
          <p:cNvPr id="853" name="Google Shape;853;p66"/>
          <p:cNvSpPr/>
          <p:nvPr/>
        </p:nvSpPr>
        <p:spPr>
          <a:xfrm rot="5356372">
            <a:off x="7087675" y="3767911"/>
            <a:ext cx="1252901" cy="351029"/>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4" name="Google Shape;854;p66"/>
          <p:cNvSpPr txBox="1"/>
          <p:nvPr/>
        </p:nvSpPr>
        <p:spPr>
          <a:xfrm rot="5357876">
            <a:off x="7278020" y="3782715"/>
            <a:ext cx="930370" cy="36512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Task d)</a:t>
            </a:r>
            <a:endParaRPr sz="16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7"/>
          <p:cNvSpPr/>
          <p:nvPr/>
        </p:nvSpPr>
        <p:spPr>
          <a:xfrm>
            <a:off x="860813" y="4395525"/>
            <a:ext cx="3000000" cy="351300"/>
          </a:xfrm>
          <a:prstGeom prst="roundRect">
            <a:avLst>
              <a:gd fmla="val 16667" name="adj"/>
            </a:avLst>
          </a:prstGeom>
          <a:solidFill>
            <a:srgbClr val="FCE5CD"/>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0" name="Google Shape;860;p6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g. Multimodal model</a:t>
            </a:r>
            <a:endParaRPr/>
          </a:p>
        </p:txBody>
      </p:sp>
      <p:sp>
        <p:nvSpPr>
          <p:cNvPr id="861" name="Google Shape;861;p67"/>
          <p:cNvSpPr txBox="1"/>
          <p:nvPr>
            <p:ph idx="1" type="body"/>
          </p:nvPr>
        </p:nvSpPr>
        <p:spPr>
          <a:xfrm>
            <a:off x="330200" y="567941"/>
            <a:ext cx="8483700" cy="433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Image Classification Model:</a:t>
            </a:r>
            <a:endParaRPr/>
          </a:p>
          <a:p>
            <a:pPr indent="0" lvl="0" marL="0" rtl="0" algn="just">
              <a:spcBef>
                <a:spcPts val="360"/>
              </a:spcBef>
              <a:spcAft>
                <a:spcPts val="0"/>
              </a:spcAft>
              <a:buNone/>
            </a:pPr>
            <a:r>
              <a:t/>
            </a:r>
            <a:endParaRPr sz="1600"/>
          </a:p>
        </p:txBody>
      </p:sp>
      <p:pic>
        <p:nvPicPr>
          <p:cNvPr id="862" name="Google Shape;862;p67"/>
          <p:cNvPicPr preferRelativeResize="0"/>
          <p:nvPr/>
        </p:nvPicPr>
        <p:blipFill>
          <a:blip r:embed="rId3">
            <a:alphaModFix/>
          </a:blip>
          <a:stretch>
            <a:fillRect/>
          </a:stretch>
        </p:blipFill>
        <p:spPr>
          <a:xfrm>
            <a:off x="1078200" y="1051325"/>
            <a:ext cx="2565225" cy="2255431"/>
          </a:xfrm>
          <a:prstGeom prst="rect">
            <a:avLst/>
          </a:prstGeom>
          <a:noFill/>
          <a:ln>
            <a:noFill/>
          </a:ln>
        </p:spPr>
      </p:pic>
      <p:sp>
        <p:nvSpPr>
          <p:cNvPr id="863" name="Google Shape;863;p67"/>
          <p:cNvSpPr txBox="1"/>
          <p:nvPr/>
        </p:nvSpPr>
        <p:spPr>
          <a:xfrm>
            <a:off x="839950" y="4395525"/>
            <a:ext cx="3041700" cy="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dk1"/>
                </a:solidFill>
              </a:rPr>
              <a:t>Image model Test Accuracy: </a:t>
            </a:r>
            <a:r>
              <a:rPr b="1" lang="es" sz="1500">
                <a:solidFill>
                  <a:schemeClr val="dk1"/>
                </a:solidFill>
              </a:rPr>
              <a:t>0.54</a:t>
            </a:r>
            <a:endParaRPr b="1" sz="1500">
              <a:solidFill>
                <a:schemeClr val="dk1"/>
              </a:solidFill>
            </a:endParaRPr>
          </a:p>
        </p:txBody>
      </p:sp>
      <p:sp>
        <p:nvSpPr>
          <p:cNvPr id="864" name="Google Shape;864;p67"/>
          <p:cNvSpPr/>
          <p:nvPr/>
        </p:nvSpPr>
        <p:spPr>
          <a:xfrm>
            <a:off x="936225" y="3356625"/>
            <a:ext cx="2707200" cy="841500"/>
          </a:xfrm>
          <a:prstGeom prst="snip1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Loss:      </a:t>
            </a:r>
            <a:r>
              <a:rPr lang="es" sz="1200"/>
              <a:t>Weighted Cross Entropy</a:t>
            </a:r>
            <a:br>
              <a:rPr lang="es" sz="1200"/>
            </a:br>
            <a:r>
              <a:rPr b="1" lang="es" sz="1200"/>
              <a:t>Optimizer:                        </a:t>
            </a:r>
            <a:r>
              <a:rPr lang="es" sz="1200"/>
              <a:t>AdamW</a:t>
            </a:r>
            <a:endParaRPr sz="1200"/>
          </a:p>
          <a:p>
            <a:pPr indent="0" lvl="0" marL="0" rtl="0" algn="l">
              <a:spcBef>
                <a:spcPts val="0"/>
              </a:spcBef>
              <a:spcAft>
                <a:spcPts val="0"/>
              </a:spcAft>
              <a:buNone/>
            </a:pPr>
            <a:r>
              <a:rPr b="1" lang="es" sz="1200"/>
              <a:t>Learning Rate:		</a:t>
            </a:r>
            <a:r>
              <a:rPr lang="es" sz="1200"/>
              <a:t>1e-6</a:t>
            </a:r>
            <a:endParaRPr sz="1200"/>
          </a:p>
          <a:p>
            <a:pPr indent="0" lvl="0" marL="0" rtl="0" algn="l">
              <a:spcBef>
                <a:spcPts val="0"/>
              </a:spcBef>
              <a:spcAft>
                <a:spcPts val="0"/>
              </a:spcAft>
              <a:buNone/>
            </a:pPr>
            <a:r>
              <a:rPr b="1" lang="es" sz="1200"/>
              <a:t>Batch Size:                        </a:t>
            </a:r>
            <a:r>
              <a:rPr lang="es" sz="1200"/>
              <a:t>256</a:t>
            </a:r>
            <a:endParaRPr sz="1200"/>
          </a:p>
        </p:txBody>
      </p:sp>
      <p:pic>
        <p:nvPicPr>
          <p:cNvPr id="865" name="Google Shape;865;p67"/>
          <p:cNvPicPr preferRelativeResize="0"/>
          <p:nvPr/>
        </p:nvPicPr>
        <p:blipFill>
          <a:blip r:embed="rId4">
            <a:alphaModFix/>
          </a:blip>
          <a:stretch>
            <a:fillRect/>
          </a:stretch>
        </p:blipFill>
        <p:spPr>
          <a:xfrm>
            <a:off x="4463191" y="956576"/>
            <a:ext cx="3821136" cy="38955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g. </a:t>
            </a:r>
            <a:r>
              <a:rPr lang="es">
                <a:solidFill>
                  <a:schemeClr val="accent2"/>
                </a:solidFill>
              </a:rPr>
              <a:t>Multimodal model</a:t>
            </a:r>
            <a:endParaRPr/>
          </a:p>
        </p:txBody>
      </p:sp>
      <p:sp>
        <p:nvSpPr>
          <p:cNvPr id="871" name="Google Shape;871;p68"/>
          <p:cNvSpPr txBox="1"/>
          <p:nvPr>
            <p:ph idx="1" type="body"/>
          </p:nvPr>
        </p:nvSpPr>
        <p:spPr>
          <a:xfrm>
            <a:off x="330150" y="640225"/>
            <a:ext cx="3956100" cy="41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Audio Classification Model:</a:t>
            </a:r>
            <a:endParaRPr/>
          </a:p>
          <a:p>
            <a:pPr indent="0" lvl="0" marL="0" rtl="0" algn="l">
              <a:spcBef>
                <a:spcPts val="360"/>
              </a:spcBef>
              <a:spcAft>
                <a:spcPts val="0"/>
              </a:spcAft>
              <a:buNone/>
            </a:pPr>
            <a:r>
              <a:t/>
            </a:r>
            <a:endParaRPr sz="1400"/>
          </a:p>
        </p:txBody>
      </p:sp>
      <p:sp>
        <p:nvSpPr>
          <p:cNvPr id="872" name="Google Shape;872;p68"/>
          <p:cNvSpPr txBox="1"/>
          <p:nvPr/>
        </p:nvSpPr>
        <p:spPr>
          <a:xfrm>
            <a:off x="186125" y="2148675"/>
            <a:ext cx="31203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chemeClr val="dk1"/>
                </a:solidFill>
              </a:rPr>
              <a:t>- # words per second</a:t>
            </a:r>
            <a:endParaRPr sz="1700">
              <a:solidFill>
                <a:schemeClr val="dk1"/>
              </a:solidFill>
            </a:endParaRPr>
          </a:p>
          <a:p>
            <a:pPr indent="0" lvl="0" marL="0" rtl="0" algn="l">
              <a:spcBef>
                <a:spcPts val="0"/>
              </a:spcBef>
              <a:spcAft>
                <a:spcPts val="0"/>
              </a:spcAft>
              <a:buNone/>
            </a:pPr>
            <a:r>
              <a:t/>
            </a:r>
            <a:endParaRPr sz="400">
              <a:solidFill>
                <a:schemeClr val="dk1"/>
              </a:solidFill>
            </a:endParaRPr>
          </a:p>
          <a:p>
            <a:pPr indent="0" lvl="0" marL="0" rtl="0" algn="l">
              <a:spcBef>
                <a:spcPts val="0"/>
              </a:spcBef>
              <a:spcAft>
                <a:spcPts val="0"/>
              </a:spcAft>
              <a:buNone/>
            </a:pPr>
            <a:r>
              <a:rPr lang="es" sz="1700">
                <a:solidFill>
                  <a:schemeClr val="dk1"/>
                </a:solidFill>
              </a:rPr>
              <a:t>- # beats per minute</a:t>
            </a:r>
            <a:endParaRPr sz="1700">
              <a:solidFill>
                <a:schemeClr val="dk1"/>
              </a:solidFill>
            </a:endParaRPr>
          </a:p>
          <a:p>
            <a:pPr indent="0" lvl="0" marL="0" rtl="0" algn="l">
              <a:spcBef>
                <a:spcPts val="0"/>
              </a:spcBef>
              <a:spcAft>
                <a:spcPts val="0"/>
              </a:spcAft>
              <a:buNone/>
            </a:pPr>
            <a:r>
              <a:t/>
            </a:r>
            <a:endParaRPr sz="400">
              <a:solidFill>
                <a:schemeClr val="dk1"/>
              </a:solidFill>
            </a:endParaRPr>
          </a:p>
          <a:p>
            <a:pPr indent="0" lvl="0" marL="0" rtl="0" algn="l">
              <a:spcBef>
                <a:spcPts val="0"/>
              </a:spcBef>
              <a:spcAft>
                <a:spcPts val="0"/>
              </a:spcAft>
              <a:buNone/>
            </a:pPr>
            <a:r>
              <a:rPr lang="es" sz="1700">
                <a:solidFill>
                  <a:schemeClr val="dk1"/>
                </a:solidFill>
              </a:rPr>
              <a:t>- Fundamental frequency:</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Mean</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Median</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Standard Deviation</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- 5-percentile</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- 95-percentile</a:t>
            </a:r>
            <a:endParaRPr sz="1700">
              <a:solidFill>
                <a:schemeClr val="dk1"/>
              </a:solidFill>
            </a:endParaRPr>
          </a:p>
        </p:txBody>
      </p:sp>
      <p:sp>
        <p:nvSpPr>
          <p:cNvPr id="873" name="Google Shape;873;p68"/>
          <p:cNvSpPr/>
          <p:nvPr/>
        </p:nvSpPr>
        <p:spPr>
          <a:xfrm>
            <a:off x="3104938" y="1950950"/>
            <a:ext cx="312600" cy="3732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4" name="Google Shape;874;p68"/>
          <p:cNvSpPr/>
          <p:nvPr/>
        </p:nvSpPr>
        <p:spPr>
          <a:xfrm>
            <a:off x="3104938" y="2365575"/>
            <a:ext cx="312600" cy="373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5" name="Google Shape;875;p68"/>
          <p:cNvSpPr/>
          <p:nvPr/>
        </p:nvSpPr>
        <p:spPr>
          <a:xfrm>
            <a:off x="3104938" y="2780200"/>
            <a:ext cx="312600" cy="3732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p68"/>
          <p:cNvSpPr/>
          <p:nvPr/>
        </p:nvSpPr>
        <p:spPr>
          <a:xfrm>
            <a:off x="3104938" y="3194825"/>
            <a:ext cx="312600" cy="373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7" name="Google Shape;877;p68"/>
          <p:cNvSpPr/>
          <p:nvPr/>
        </p:nvSpPr>
        <p:spPr>
          <a:xfrm>
            <a:off x="3104938" y="3609450"/>
            <a:ext cx="312600" cy="373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8" name="Google Shape;878;p68"/>
          <p:cNvSpPr/>
          <p:nvPr/>
        </p:nvSpPr>
        <p:spPr>
          <a:xfrm>
            <a:off x="3104938" y="4024075"/>
            <a:ext cx="312600" cy="3732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9" name="Google Shape;879;p68"/>
          <p:cNvSpPr/>
          <p:nvPr/>
        </p:nvSpPr>
        <p:spPr>
          <a:xfrm>
            <a:off x="2372050" y="2148677"/>
            <a:ext cx="732888" cy="282003"/>
          </a:xfrm>
          <a:custGeom>
            <a:rect b="b" l="l" r="r" t="t"/>
            <a:pathLst>
              <a:path extrusionOk="0" h="24868" w="73824">
                <a:moveTo>
                  <a:pt x="0" y="24869"/>
                </a:moveTo>
                <a:cubicBezTo>
                  <a:pt x="7194" y="23861"/>
                  <a:pt x="34357" y="22651"/>
                  <a:pt x="43165" y="18818"/>
                </a:cubicBezTo>
                <a:cubicBezTo>
                  <a:pt x="51973" y="14986"/>
                  <a:pt x="47736" y="4967"/>
                  <a:pt x="52846" y="1874"/>
                </a:cubicBezTo>
                <a:cubicBezTo>
                  <a:pt x="57956" y="-1219"/>
                  <a:pt x="70328" y="530"/>
                  <a:pt x="73824" y="261"/>
                </a:cubicBezTo>
              </a:path>
            </a:pathLst>
          </a:custGeom>
          <a:noFill/>
          <a:ln cap="flat" cmpd="sng" w="19050">
            <a:solidFill>
              <a:srgbClr val="00FF00"/>
            </a:solidFill>
            <a:prstDash val="solid"/>
            <a:round/>
            <a:headEnd len="med" w="med" type="none"/>
            <a:tailEnd len="med" w="med" type="none"/>
          </a:ln>
        </p:spPr>
      </p:sp>
      <p:sp>
        <p:nvSpPr>
          <p:cNvPr id="880" name="Google Shape;880;p68"/>
          <p:cNvSpPr/>
          <p:nvPr/>
        </p:nvSpPr>
        <p:spPr>
          <a:xfrm>
            <a:off x="2372050" y="2527598"/>
            <a:ext cx="732970" cy="184826"/>
          </a:xfrm>
          <a:custGeom>
            <a:rect b="b" l="l" r="r" t="t"/>
            <a:pathLst>
              <a:path extrusionOk="0" h="19699" w="79069">
                <a:moveTo>
                  <a:pt x="0" y="19700"/>
                </a:moveTo>
                <a:cubicBezTo>
                  <a:pt x="7060" y="19297"/>
                  <a:pt x="31870" y="20373"/>
                  <a:pt x="42359" y="17280"/>
                </a:cubicBezTo>
                <a:cubicBezTo>
                  <a:pt x="52848" y="14187"/>
                  <a:pt x="56815" y="3765"/>
                  <a:pt x="62933" y="1143"/>
                </a:cubicBezTo>
                <a:cubicBezTo>
                  <a:pt x="69051" y="-1479"/>
                  <a:pt x="76380" y="1480"/>
                  <a:pt x="79069" y="1547"/>
                </a:cubicBezTo>
              </a:path>
            </a:pathLst>
          </a:custGeom>
          <a:noFill/>
          <a:ln cap="flat" cmpd="sng" w="19050">
            <a:solidFill>
              <a:srgbClr val="00FFFF"/>
            </a:solidFill>
            <a:prstDash val="solid"/>
            <a:round/>
            <a:headEnd len="med" w="med" type="none"/>
            <a:tailEnd len="med" w="med" type="none"/>
          </a:ln>
        </p:spPr>
      </p:sp>
      <p:sp>
        <p:nvSpPr>
          <p:cNvPr id="881" name="Google Shape;881;p68"/>
          <p:cNvSpPr/>
          <p:nvPr/>
        </p:nvSpPr>
        <p:spPr>
          <a:xfrm>
            <a:off x="1581300" y="2992471"/>
            <a:ext cx="1529290" cy="373186"/>
          </a:xfrm>
          <a:custGeom>
            <a:rect b="b" l="l" r="r" t="t"/>
            <a:pathLst>
              <a:path extrusionOk="0" h="22380" w="108518">
                <a:moveTo>
                  <a:pt x="0" y="21759"/>
                </a:moveTo>
                <a:cubicBezTo>
                  <a:pt x="11699" y="21557"/>
                  <a:pt x="55268" y="23844"/>
                  <a:pt x="70194" y="20549"/>
                </a:cubicBezTo>
                <a:cubicBezTo>
                  <a:pt x="85120" y="17255"/>
                  <a:pt x="83171" y="5354"/>
                  <a:pt x="89558" y="1992"/>
                </a:cubicBezTo>
                <a:cubicBezTo>
                  <a:pt x="95945" y="-1370"/>
                  <a:pt x="105358" y="648"/>
                  <a:pt x="108518" y="379"/>
                </a:cubicBezTo>
              </a:path>
            </a:pathLst>
          </a:custGeom>
          <a:noFill/>
          <a:ln cap="flat" cmpd="sng" w="19050">
            <a:solidFill>
              <a:srgbClr val="FF00FF"/>
            </a:solidFill>
            <a:prstDash val="solid"/>
            <a:round/>
            <a:headEnd len="med" w="med" type="none"/>
            <a:tailEnd len="med" w="med" type="none"/>
          </a:ln>
        </p:spPr>
      </p:sp>
      <p:sp>
        <p:nvSpPr>
          <p:cNvPr id="882" name="Google Shape;882;p68"/>
          <p:cNvSpPr/>
          <p:nvPr/>
        </p:nvSpPr>
        <p:spPr>
          <a:xfrm>
            <a:off x="1705200" y="3370304"/>
            <a:ext cx="1399844" cy="315989"/>
          </a:xfrm>
          <a:custGeom>
            <a:rect b="b" l="l" r="r" t="t"/>
            <a:pathLst>
              <a:path extrusionOk="0" h="17959" w="105291">
                <a:moveTo>
                  <a:pt x="0" y="17048"/>
                </a:moveTo>
                <a:cubicBezTo>
                  <a:pt x="12775" y="16981"/>
                  <a:pt x="61454" y="19266"/>
                  <a:pt x="76649" y="16644"/>
                </a:cubicBezTo>
                <a:cubicBezTo>
                  <a:pt x="91844" y="14022"/>
                  <a:pt x="86398" y="3937"/>
                  <a:pt x="91172" y="1315"/>
                </a:cubicBezTo>
                <a:cubicBezTo>
                  <a:pt x="95946" y="-1307"/>
                  <a:pt x="102938" y="978"/>
                  <a:pt x="105291" y="911"/>
                </a:cubicBezTo>
              </a:path>
            </a:pathLst>
          </a:custGeom>
          <a:noFill/>
          <a:ln cap="flat" cmpd="sng" w="19050">
            <a:solidFill>
              <a:srgbClr val="FFFF00"/>
            </a:solidFill>
            <a:prstDash val="solid"/>
            <a:round/>
            <a:headEnd len="med" w="med" type="none"/>
            <a:tailEnd len="med" w="med" type="none"/>
          </a:ln>
        </p:spPr>
      </p:sp>
      <p:sp>
        <p:nvSpPr>
          <p:cNvPr id="883" name="Google Shape;883;p68"/>
          <p:cNvSpPr/>
          <p:nvPr/>
        </p:nvSpPr>
        <p:spPr>
          <a:xfrm>
            <a:off x="2727399" y="3818650"/>
            <a:ext cx="374542" cy="90767"/>
          </a:xfrm>
          <a:custGeom>
            <a:rect b="b" l="l" r="r" t="t"/>
            <a:pathLst>
              <a:path extrusionOk="0" h="8925" w="58091">
                <a:moveTo>
                  <a:pt x="0" y="8925"/>
                </a:moveTo>
                <a:cubicBezTo>
                  <a:pt x="6724" y="8723"/>
                  <a:pt x="32138" y="9060"/>
                  <a:pt x="40341" y="7715"/>
                </a:cubicBezTo>
                <a:cubicBezTo>
                  <a:pt x="48544" y="6370"/>
                  <a:pt x="46258" y="2135"/>
                  <a:pt x="49216" y="857"/>
                </a:cubicBezTo>
                <a:cubicBezTo>
                  <a:pt x="52174" y="-420"/>
                  <a:pt x="56612" y="185"/>
                  <a:pt x="58091" y="50"/>
                </a:cubicBezTo>
              </a:path>
            </a:pathLst>
          </a:custGeom>
          <a:noFill/>
          <a:ln cap="flat" cmpd="sng" w="19050">
            <a:solidFill>
              <a:srgbClr val="980000"/>
            </a:solidFill>
            <a:prstDash val="solid"/>
            <a:round/>
            <a:headEnd len="med" w="med" type="none"/>
            <a:tailEnd len="med" w="med" type="none"/>
          </a:ln>
        </p:spPr>
      </p:sp>
      <p:sp>
        <p:nvSpPr>
          <p:cNvPr id="884" name="Google Shape;884;p68"/>
          <p:cNvSpPr/>
          <p:nvPr/>
        </p:nvSpPr>
        <p:spPr>
          <a:xfrm>
            <a:off x="3104938" y="4438700"/>
            <a:ext cx="312600" cy="373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5" name="Google Shape;885;p68"/>
          <p:cNvSpPr/>
          <p:nvPr/>
        </p:nvSpPr>
        <p:spPr>
          <a:xfrm>
            <a:off x="2069175" y="4185216"/>
            <a:ext cx="1032723" cy="90787"/>
          </a:xfrm>
          <a:custGeom>
            <a:rect b="b" l="l" r="r" t="t"/>
            <a:pathLst>
              <a:path extrusionOk="0" h="12640" w="86330">
                <a:moveTo>
                  <a:pt x="0" y="12573"/>
                </a:moveTo>
                <a:cubicBezTo>
                  <a:pt x="11497" y="12371"/>
                  <a:pt x="56007" y="13246"/>
                  <a:pt x="68983" y="11363"/>
                </a:cubicBezTo>
                <a:cubicBezTo>
                  <a:pt x="81959" y="9480"/>
                  <a:pt x="74967" y="3160"/>
                  <a:pt x="77858" y="1277"/>
                </a:cubicBezTo>
                <a:cubicBezTo>
                  <a:pt x="80749" y="-606"/>
                  <a:pt x="84918" y="269"/>
                  <a:pt x="86330" y="67"/>
                </a:cubicBezTo>
              </a:path>
            </a:pathLst>
          </a:custGeom>
          <a:noFill/>
          <a:ln cap="flat" cmpd="sng" w="19050">
            <a:solidFill>
              <a:srgbClr val="0000FF"/>
            </a:solidFill>
            <a:prstDash val="solid"/>
            <a:round/>
            <a:headEnd len="med" w="med" type="none"/>
            <a:tailEnd len="med" w="med" type="none"/>
          </a:ln>
        </p:spPr>
      </p:sp>
      <p:sp>
        <p:nvSpPr>
          <p:cNvPr id="886" name="Google Shape;886;p68"/>
          <p:cNvSpPr/>
          <p:nvPr/>
        </p:nvSpPr>
        <p:spPr>
          <a:xfrm rot="5400000">
            <a:off x="2821500" y="3258100"/>
            <a:ext cx="18510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Dense Layer </a:t>
            </a:r>
            <a:r>
              <a:rPr b="1" lang="es" sz="1200"/>
              <a:t>7 → 16</a:t>
            </a:r>
            <a:endParaRPr b="1" sz="1200"/>
          </a:p>
        </p:txBody>
      </p:sp>
      <p:sp>
        <p:nvSpPr>
          <p:cNvPr id="887" name="Google Shape;887;p68"/>
          <p:cNvSpPr/>
          <p:nvPr/>
        </p:nvSpPr>
        <p:spPr>
          <a:xfrm flipH="1" rot="10800000">
            <a:off x="2208550" y="4553104"/>
            <a:ext cx="923731" cy="139925"/>
          </a:xfrm>
          <a:custGeom>
            <a:rect b="b" l="l" r="r" t="t"/>
            <a:pathLst>
              <a:path extrusionOk="0" h="12640" w="86330">
                <a:moveTo>
                  <a:pt x="0" y="12573"/>
                </a:moveTo>
                <a:cubicBezTo>
                  <a:pt x="11497" y="12371"/>
                  <a:pt x="56007" y="13246"/>
                  <a:pt x="68983" y="11363"/>
                </a:cubicBezTo>
                <a:cubicBezTo>
                  <a:pt x="81959" y="9480"/>
                  <a:pt x="74967" y="3160"/>
                  <a:pt x="77858" y="1277"/>
                </a:cubicBezTo>
                <a:cubicBezTo>
                  <a:pt x="80749" y="-606"/>
                  <a:pt x="84918" y="269"/>
                  <a:pt x="86330" y="67"/>
                </a:cubicBezTo>
              </a:path>
            </a:pathLst>
          </a:custGeom>
          <a:noFill/>
          <a:ln cap="flat" cmpd="sng" w="19050">
            <a:solidFill>
              <a:srgbClr val="FF9900"/>
            </a:solidFill>
            <a:prstDash val="solid"/>
            <a:round/>
            <a:headEnd len="med" w="med" type="none"/>
            <a:tailEnd len="med" w="med" type="none"/>
          </a:ln>
        </p:spPr>
      </p:sp>
      <p:sp>
        <p:nvSpPr>
          <p:cNvPr id="888" name="Google Shape;888;p68"/>
          <p:cNvSpPr/>
          <p:nvPr/>
        </p:nvSpPr>
        <p:spPr>
          <a:xfrm rot="5400000">
            <a:off x="3105875" y="3270800"/>
            <a:ext cx="1851000" cy="2166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Batch Normalization</a:t>
            </a:r>
            <a:endParaRPr sz="1200"/>
          </a:p>
        </p:txBody>
      </p:sp>
      <p:sp>
        <p:nvSpPr>
          <p:cNvPr id="889" name="Google Shape;889;p68"/>
          <p:cNvSpPr/>
          <p:nvPr/>
        </p:nvSpPr>
        <p:spPr>
          <a:xfrm rot="5400000">
            <a:off x="3392375" y="3277700"/>
            <a:ext cx="1851000" cy="2028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ReLU</a:t>
            </a:r>
            <a:endParaRPr sz="1200"/>
          </a:p>
        </p:txBody>
      </p:sp>
      <p:sp>
        <p:nvSpPr>
          <p:cNvPr id="890" name="Google Shape;890;p68"/>
          <p:cNvSpPr/>
          <p:nvPr/>
        </p:nvSpPr>
        <p:spPr>
          <a:xfrm rot="5400000">
            <a:off x="3682775" y="3266900"/>
            <a:ext cx="1851000" cy="2244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Dropout (p=0.4)</a:t>
            </a:r>
            <a:endParaRPr sz="1200"/>
          </a:p>
        </p:txBody>
      </p:sp>
      <p:sp>
        <p:nvSpPr>
          <p:cNvPr id="891" name="Google Shape;891;p68"/>
          <p:cNvSpPr/>
          <p:nvPr/>
        </p:nvSpPr>
        <p:spPr>
          <a:xfrm>
            <a:off x="3075875" y="1915525"/>
            <a:ext cx="374700" cy="29505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2" name="Google Shape;892;p68"/>
          <p:cNvSpPr/>
          <p:nvPr/>
        </p:nvSpPr>
        <p:spPr>
          <a:xfrm rot="5400000">
            <a:off x="3479375" y="3263575"/>
            <a:ext cx="30510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Dense Layer </a:t>
            </a:r>
            <a:r>
              <a:rPr b="1" lang="es" sz="1200"/>
              <a:t>16 → 32</a:t>
            </a:r>
            <a:endParaRPr b="1" sz="1200"/>
          </a:p>
        </p:txBody>
      </p:sp>
      <p:sp>
        <p:nvSpPr>
          <p:cNvPr id="893" name="Google Shape;893;p68"/>
          <p:cNvSpPr/>
          <p:nvPr/>
        </p:nvSpPr>
        <p:spPr>
          <a:xfrm rot="5400000">
            <a:off x="3781475" y="3257650"/>
            <a:ext cx="3041700" cy="2427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Batch Normalization</a:t>
            </a:r>
            <a:endParaRPr sz="1200"/>
          </a:p>
        </p:txBody>
      </p:sp>
      <p:sp>
        <p:nvSpPr>
          <p:cNvPr id="894" name="Google Shape;894;p68"/>
          <p:cNvSpPr/>
          <p:nvPr/>
        </p:nvSpPr>
        <p:spPr>
          <a:xfrm rot="5400000">
            <a:off x="4084975" y="3280275"/>
            <a:ext cx="3007800" cy="202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ReLU</a:t>
            </a:r>
            <a:endParaRPr sz="1200"/>
          </a:p>
        </p:txBody>
      </p:sp>
      <p:sp>
        <p:nvSpPr>
          <p:cNvPr id="895" name="Google Shape;895;p68"/>
          <p:cNvSpPr/>
          <p:nvPr/>
        </p:nvSpPr>
        <p:spPr>
          <a:xfrm rot="5400000">
            <a:off x="4368225" y="3270950"/>
            <a:ext cx="3009000" cy="237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Dropout (p=0.4)</a:t>
            </a:r>
            <a:endParaRPr sz="1200"/>
          </a:p>
        </p:txBody>
      </p:sp>
      <p:sp>
        <p:nvSpPr>
          <p:cNvPr id="896" name="Google Shape;896;p68"/>
          <p:cNvSpPr/>
          <p:nvPr/>
        </p:nvSpPr>
        <p:spPr>
          <a:xfrm rot="5400000">
            <a:off x="5372225" y="3338625"/>
            <a:ext cx="18510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Dense Layer </a:t>
            </a:r>
            <a:r>
              <a:rPr b="1" lang="es" sz="1200"/>
              <a:t>32 → 16</a:t>
            </a:r>
            <a:endParaRPr b="1" sz="1200"/>
          </a:p>
        </p:txBody>
      </p:sp>
      <p:sp>
        <p:nvSpPr>
          <p:cNvPr id="897" name="Google Shape;897;p68"/>
          <p:cNvSpPr/>
          <p:nvPr/>
        </p:nvSpPr>
        <p:spPr>
          <a:xfrm rot="5400000">
            <a:off x="5669675" y="3338275"/>
            <a:ext cx="1851000" cy="2427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Batch Normalization</a:t>
            </a:r>
            <a:endParaRPr sz="1200"/>
          </a:p>
        </p:txBody>
      </p:sp>
      <p:sp>
        <p:nvSpPr>
          <p:cNvPr id="898" name="Google Shape;898;p68"/>
          <p:cNvSpPr/>
          <p:nvPr/>
        </p:nvSpPr>
        <p:spPr>
          <a:xfrm rot="5400000">
            <a:off x="5956225" y="3358225"/>
            <a:ext cx="1851000" cy="202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ReLU</a:t>
            </a:r>
            <a:endParaRPr sz="1200"/>
          </a:p>
        </p:txBody>
      </p:sp>
      <p:sp>
        <p:nvSpPr>
          <p:cNvPr id="899" name="Google Shape;899;p68"/>
          <p:cNvSpPr/>
          <p:nvPr/>
        </p:nvSpPr>
        <p:spPr>
          <a:xfrm rot="5400000">
            <a:off x="6231600" y="3349375"/>
            <a:ext cx="1851000" cy="2205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Dropout (p=0.4)</a:t>
            </a:r>
            <a:endParaRPr sz="1200"/>
          </a:p>
        </p:txBody>
      </p:sp>
      <p:sp>
        <p:nvSpPr>
          <p:cNvPr id="900" name="Google Shape;900;p68"/>
          <p:cNvSpPr/>
          <p:nvPr/>
        </p:nvSpPr>
        <p:spPr>
          <a:xfrm rot="5400000">
            <a:off x="6879500" y="3349425"/>
            <a:ext cx="14016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t>Dense Layer </a:t>
            </a:r>
            <a:r>
              <a:rPr b="1" lang="es" sz="1000"/>
              <a:t>16 → 7</a:t>
            </a:r>
            <a:endParaRPr b="1" sz="1000"/>
          </a:p>
        </p:txBody>
      </p:sp>
      <p:sp>
        <p:nvSpPr>
          <p:cNvPr id="901" name="Google Shape;901;p68"/>
          <p:cNvSpPr/>
          <p:nvPr/>
        </p:nvSpPr>
        <p:spPr>
          <a:xfrm rot="5400000">
            <a:off x="7176950" y="3348175"/>
            <a:ext cx="1401600" cy="2427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t>Batch Normalization</a:t>
            </a:r>
            <a:endParaRPr sz="1000"/>
          </a:p>
        </p:txBody>
      </p:sp>
      <p:pic>
        <p:nvPicPr>
          <p:cNvPr id="902" name="Google Shape;902;p68"/>
          <p:cNvPicPr preferRelativeResize="0"/>
          <p:nvPr/>
        </p:nvPicPr>
        <p:blipFill>
          <a:blip r:embed="rId3">
            <a:alphaModFix/>
          </a:blip>
          <a:stretch>
            <a:fillRect/>
          </a:stretch>
        </p:blipFill>
        <p:spPr>
          <a:xfrm>
            <a:off x="8622550" y="2583075"/>
            <a:ext cx="312600" cy="1569850"/>
          </a:xfrm>
          <a:prstGeom prst="rect">
            <a:avLst/>
          </a:prstGeom>
          <a:noFill/>
          <a:ln>
            <a:noFill/>
          </a:ln>
        </p:spPr>
      </p:pic>
      <p:sp>
        <p:nvSpPr>
          <p:cNvPr id="903" name="Google Shape;903;p68"/>
          <p:cNvSpPr/>
          <p:nvPr/>
        </p:nvSpPr>
        <p:spPr>
          <a:xfrm rot="5400000">
            <a:off x="7633625" y="3340975"/>
            <a:ext cx="1396500" cy="257100"/>
          </a:xfrm>
          <a:prstGeom prst="roundRect">
            <a:avLst>
              <a:gd fmla="val 4129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Softmax</a:t>
            </a:r>
            <a:endParaRPr b="1"/>
          </a:p>
        </p:txBody>
      </p:sp>
      <p:sp>
        <p:nvSpPr>
          <p:cNvPr id="904" name="Google Shape;904;p68"/>
          <p:cNvSpPr/>
          <p:nvPr/>
        </p:nvSpPr>
        <p:spPr>
          <a:xfrm>
            <a:off x="3484408" y="3238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5" name="Google Shape;905;p68"/>
          <p:cNvSpPr/>
          <p:nvPr/>
        </p:nvSpPr>
        <p:spPr>
          <a:xfrm>
            <a:off x="4748295" y="3238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6" name="Google Shape;906;p68"/>
          <p:cNvSpPr/>
          <p:nvPr/>
        </p:nvSpPr>
        <p:spPr>
          <a:xfrm>
            <a:off x="6030108" y="3238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7" name="Google Shape;907;p68"/>
          <p:cNvSpPr/>
          <p:nvPr/>
        </p:nvSpPr>
        <p:spPr>
          <a:xfrm>
            <a:off x="7309458" y="3243475"/>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8" name="Google Shape;908;p68"/>
          <p:cNvSpPr/>
          <p:nvPr/>
        </p:nvSpPr>
        <p:spPr>
          <a:xfrm>
            <a:off x="8044833" y="3250375"/>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9" name="Google Shape;909;p68"/>
          <p:cNvSpPr/>
          <p:nvPr/>
        </p:nvSpPr>
        <p:spPr>
          <a:xfrm>
            <a:off x="8506158" y="3257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0" name="Google Shape;910;p68"/>
          <p:cNvSpPr/>
          <p:nvPr/>
        </p:nvSpPr>
        <p:spPr>
          <a:xfrm>
            <a:off x="186125" y="1182338"/>
            <a:ext cx="2707200" cy="841500"/>
          </a:xfrm>
          <a:prstGeom prst="snip1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Loss:      </a:t>
            </a:r>
            <a:r>
              <a:rPr lang="es" sz="1200"/>
              <a:t>Weighted Cross Entropy</a:t>
            </a:r>
            <a:br>
              <a:rPr lang="es" sz="1200"/>
            </a:br>
            <a:r>
              <a:rPr b="1" lang="es" sz="1200"/>
              <a:t>Optimizer:                        </a:t>
            </a:r>
            <a:r>
              <a:rPr lang="es" sz="1200"/>
              <a:t>AdamW</a:t>
            </a:r>
            <a:endParaRPr sz="1200"/>
          </a:p>
          <a:p>
            <a:pPr indent="0" lvl="0" marL="0" rtl="0" algn="l">
              <a:spcBef>
                <a:spcPts val="0"/>
              </a:spcBef>
              <a:spcAft>
                <a:spcPts val="0"/>
              </a:spcAft>
              <a:buNone/>
            </a:pPr>
            <a:r>
              <a:rPr b="1" lang="es" sz="1200"/>
              <a:t>Learning Rate:		</a:t>
            </a:r>
            <a:r>
              <a:rPr lang="es" sz="1200"/>
              <a:t>1e-6</a:t>
            </a:r>
            <a:endParaRPr sz="1200"/>
          </a:p>
          <a:p>
            <a:pPr indent="0" lvl="0" marL="0" rtl="0" algn="l">
              <a:spcBef>
                <a:spcPts val="0"/>
              </a:spcBef>
              <a:spcAft>
                <a:spcPts val="0"/>
              </a:spcAft>
              <a:buNone/>
            </a:pPr>
            <a:r>
              <a:rPr b="1" lang="es" sz="1200"/>
              <a:t>Batch Size:                        </a:t>
            </a:r>
            <a:r>
              <a:rPr lang="es" sz="1200"/>
              <a:t>32</a:t>
            </a:r>
            <a:endParaRPr sz="1200"/>
          </a:p>
        </p:txBody>
      </p:sp>
      <p:sp>
        <p:nvSpPr>
          <p:cNvPr id="911" name="Google Shape;911;p68"/>
          <p:cNvSpPr/>
          <p:nvPr/>
        </p:nvSpPr>
        <p:spPr>
          <a:xfrm>
            <a:off x="6473825" y="420025"/>
            <a:ext cx="2369400" cy="1495500"/>
          </a:xfrm>
          <a:prstGeom prst="snip1Rect">
            <a:avLst>
              <a:gd fmla="val 16667" name="adj"/>
            </a:avLst>
          </a:prstGeom>
          <a:solidFill>
            <a:srgbClr val="79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2" name="Google Shape;912;p68"/>
          <p:cNvSpPr txBox="1"/>
          <p:nvPr/>
        </p:nvSpPr>
        <p:spPr>
          <a:xfrm>
            <a:off x="6477725" y="427138"/>
            <a:ext cx="2369400" cy="14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00"/>
                </a:solidFill>
              </a:rPr>
              <a:t>TIME COMPARISON:</a:t>
            </a:r>
            <a:endParaRPr sz="1200">
              <a:solidFill>
                <a:srgbClr val="000000"/>
              </a:solidFill>
            </a:endParaRPr>
          </a:p>
          <a:p>
            <a:pPr indent="0" lvl="0" marL="0" rtl="0" algn="l">
              <a:spcBef>
                <a:spcPts val="0"/>
              </a:spcBef>
              <a:spcAft>
                <a:spcPts val="0"/>
              </a:spcAft>
              <a:buNone/>
            </a:pPr>
            <a:r>
              <a:rPr lang="es" sz="1200">
                <a:solidFill>
                  <a:srgbClr val="000000"/>
                </a:solidFill>
              </a:rPr>
              <a:t>- </a:t>
            </a:r>
            <a:r>
              <a:rPr b="1" lang="es" sz="1200">
                <a:solidFill>
                  <a:srgbClr val="000000"/>
                </a:solidFill>
              </a:rPr>
              <a:t>Before new strategy:</a:t>
            </a:r>
            <a:endParaRPr b="1" sz="1200">
              <a:solidFill>
                <a:srgbClr val="000000"/>
              </a:solidFill>
            </a:endParaRPr>
          </a:p>
          <a:p>
            <a:pPr indent="0" lvl="0" marL="0" rtl="0" algn="l">
              <a:spcBef>
                <a:spcPts val="0"/>
              </a:spcBef>
              <a:spcAft>
                <a:spcPts val="0"/>
              </a:spcAft>
              <a:buNone/>
            </a:pPr>
            <a:r>
              <a:rPr lang="es" sz="1200">
                <a:solidFill>
                  <a:srgbClr val="000000"/>
                </a:solidFill>
              </a:rPr>
              <a:t>~18s per audio, </a:t>
            </a:r>
            <a:endParaRPr sz="1200">
              <a:solidFill>
                <a:srgbClr val="000000"/>
              </a:solidFill>
            </a:endParaRPr>
          </a:p>
          <a:p>
            <a:pPr indent="0" lvl="0" marL="0" rtl="0" algn="l">
              <a:spcBef>
                <a:spcPts val="0"/>
              </a:spcBef>
              <a:spcAft>
                <a:spcPts val="0"/>
              </a:spcAft>
              <a:buNone/>
            </a:pPr>
            <a:r>
              <a:rPr lang="es" sz="1200">
                <a:solidFill>
                  <a:srgbClr val="000000"/>
                </a:solidFill>
              </a:rPr>
              <a:t>~31 hours per epoch</a:t>
            </a:r>
            <a:endParaRPr sz="1200">
              <a:solidFill>
                <a:srgbClr val="000000"/>
              </a:solidFill>
            </a:endParaRPr>
          </a:p>
          <a:p>
            <a:pPr indent="0" lvl="0" marL="0" rtl="0" algn="l">
              <a:spcBef>
                <a:spcPts val="0"/>
              </a:spcBef>
              <a:spcAft>
                <a:spcPts val="0"/>
              </a:spcAft>
              <a:buNone/>
            </a:pPr>
            <a:r>
              <a:t/>
            </a:r>
            <a:endParaRPr sz="300">
              <a:solidFill>
                <a:srgbClr val="000000"/>
              </a:solidFill>
            </a:endParaRPr>
          </a:p>
          <a:p>
            <a:pPr indent="0" lvl="0" marL="0" rtl="0" algn="l">
              <a:spcBef>
                <a:spcPts val="0"/>
              </a:spcBef>
              <a:spcAft>
                <a:spcPts val="0"/>
              </a:spcAft>
              <a:buNone/>
            </a:pPr>
            <a:r>
              <a:rPr lang="es" sz="1200">
                <a:solidFill>
                  <a:srgbClr val="000000"/>
                </a:solidFill>
              </a:rPr>
              <a:t>- </a:t>
            </a:r>
            <a:r>
              <a:rPr b="1" lang="es" sz="1200">
                <a:solidFill>
                  <a:srgbClr val="000000"/>
                </a:solidFill>
              </a:rPr>
              <a:t>After new strategy:</a:t>
            </a:r>
            <a:endParaRPr b="1" sz="1200">
              <a:solidFill>
                <a:srgbClr val="000000"/>
              </a:solidFill>
            </a:endParaRPr>
          </a:p>
          <a:p>
            <a:pPr indent="0" lvl="0" marL="0" rtl="0" algn="l">
              <a:spcBef>
                <a:spcPts val="0"/>
              </a:spcBef>
              <a:spcAft>
                <a:spcPts val="0"/>
              </a:spcAft>
              <a:buNone/>
            </a:pPr>
            <a:r>
              <a:rPr lang="es" sz="1200">
                <a:solidFill>
                  <a:srgbClr val="000000"/>
                </a:solidFill>
              </a:rPr>
              <a:t>~2.4s per audio, </a:t>
            </a:r>
            <a:endParaRPr sz="1200">
              <a:solidFill>
                <a:srgbClr val="000000"/>
              </a:solidFill>
            </a:endParaRPr>
          </a:p>
          <a:p>
            <a:pPr indent="0" lvl="0" marL="0" rtl="0" algn="l">
              <a:spcBef>
                <a:spcPts val="0"/>
              </a:spcBef>
              <a:spcAft>
                <a:spcPts val="0"/>
              </a:spcAft>
              <a:buNone/>
            </a:pPr>
            <a:r>
              <a:rPr lang="es" sz="1200">
                <a:solidFill>
                  <a:srgbClr val="000000"/>
                </a:solidFill>
              </a:rPr>
              <a:t>~16 minutes per </a:t>
            </a:r>
            <a:r>
              <a:rPr i="1" lang="es" sz="1000">
                <a:solidFill>
                  <a:srgbClr val="000000"/>
                </a:solidFill>
              </a:rPr>
              <a:t>(reduced)</a:t>
            </a:r>
            <a:r>
              <a:rPr lang="es" sz="1200">
                <a:solidFill>
                  <a:srgbClr val="000000"/>
                </a:solidFill>
              </a:rPr>
              <a:t> epoch</a:t>
            </a:r>
            <a:endParaRPr sz="1200">
              <a:solidFill>
                <a:srgbClr val="000000"/>
              </a:solidFill>
            </a:endParaRPr>
          </a:p>
        </p:txBody>
      </p:sp>
      <p:pic>
        <p:nvPicPr>
          <p:cNvPr id="913" name="Google Shape;913;p68"/>
          <p:cNvPicPr preferRelativeResize="0"/>
          <p:nvPr/>
        </p:nvPicPr>
        <p:blipFill>
          <a:blip r:embed="rId4">
            <a:alphaModFix/>
          </a:blip>
          <a:stretch>
            <a:fillRect/>
          </a:stretch>
        </p:blipFill>
        <p:spPr>
          <a:xfrm>
            <a:off x="8262725" y="736277"/>
            <a:ext cx="479766" cy="479700"/>
          </a:xfrm>
          <a:prstGeom prst="rect">
            <a:avLst/>
          </a:prstGeom>
          <a:noFill/>
          <a:ln>
            <a:noFill/>
          </a:ln>
        </p:spPr>
      </p:pic>
      <p:pic>
        <p:nvPicPr>
          <p:cNvPr id="914" name="Google Shape;914;p68"/>
          <p:cNvPicPr preferRelativeResize="0"/>
          <p:nvPr/>
        </p:nvPicPr>
        <p:blipFill>
          <a:blip r:embed="rId5">
            <a:alphaModFix/>
          </a:blip>
          <a:stretch>
            <a:fillRect/>
          </a:stretch>
        </p:blipFill>
        <p:spPr>
          <a:xfrm>
            <a:off x="8327075" y="1298127"/>
            <a:ext cx="365975" cy="3593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g. </a:t>
            </a:r>
            <a:r>
              <a:rPr lang="es">
                <a:solidFill>
                  <a:schemeClr val="accent2"/>
                </a:solidFill>
              </a:rPr>
              <a:t>Multimodal model</a:t>
            </a:r>
            <a:endParaRPr/>
          </a:p>
        </p:txBody>
      </p:sp>
      <p:sp>
        <p:nvSpPr>
          <p:cNvPr id="920" name="Google Shape;920;p69"/>
          <p:cNvSpPr txBox="1"/>
          <p:nvPr>
            <p:ph idx="1" type="body"/>
          </p:nvPr>
        </p:nvSpPr>
        <p:spPr>
          <a:xfrm>
            <a:off x="330150" y="640225"/>
            <a:ext cx="3956100" cy="41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Audio Classification Model:</a:t>
            </a:r>
            <a:endParaRPr/>
          </a:p>
          <a:p>
            <a:pPr indent="0" lvl="0" marL="0" rtl="0" algn="l">
              <a:spcBef>
                <a:spcPts val="360"/>
              </a:spcBef>
              <a:spcAft>
                <a:spcPts val="0"/>
              </a:spcAft>
              <a:buNone/>
            </a:pPr>
            <a:r>
              <a:t/>
            </a:r>
            <a:endParaRPr sz="1400"/>
          </a:p>
        </p:txBody>
      </p:sp>
      <p:sp>
        <p:nvSpPr>
          <p:cNvPr id="921" name="Google Shape;921;p69"/>
          <p:cNvSpPr txBox="1"/>
          <p:nvPr/>
        </p:nvSpPr>
        <p:spPr>
          <a:xfrm>
            <a:off x="186125" y="2148675"/>
            <a:ext cx="31203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chemeClr val="dk1"/>
                </a:solidFill>
              </a:rPr>
              <a:t>- # words per second</a:t>
            </a:r>
            <a:endParaRPr sz="1700">
              <a:solidFill>
                <a:schemeClr val="dk1"/>
              </a:solidFill>
            </a:endParaRPr>
          </a:p>
          <a:p>
            <a:pPr indent="0" lvl="0" marL="0" rtl="0" algn="l">
              <a:spcBef>
                <a:spcPts val="0"/>
              </a:spcBef>
              <a:spcAft>
                <a:spcPts val="0"/>
              </a:spcAft>
              <a:buNone/>
            </a:pPr>
            <a:r>
              <a:t/>
            </a:r>
            <a:endParaRPr sz="400">
              <a:solidFill>
                <a:schemeClr val="dk1"/>
              </a:solidFill>
            </a:endParaRPr>
          </a:p>
          <a:p>
            <a:pPr indent="0" lvl="0" marL="0" rtl="0" algn="l">
              <a:spcBef>
                <a:spcPts val="0"/>
              </a:spcBef>
              <a:spcAft>
                <a:spcPts val="0"/>
              </a:spcAft>
              <a:buNone/>
            </a:pPr>
            <a:r>
              <a:rPr lang="es" sz="1700">
                <a:solidFill>
                  <a:schemeClr val="dk1"/>
                </a:solidFill>
              </a:rPr>
              <a:t>- # beats per minute</a:t>
            </a:r>
            <a:endParaRPr sz="1700">
              <a:solidFill>
                <a:schemeClr val="dk1"/>
              </a:solidFill>
            </a:endParaRPr>
          </a:p>
          <a:p>
            <a:pPr indent="0" lvl="0" marL="0" rtl="0" algn="l">
              <a:spcBef>
                <a:spcPts val="0"/>
              </a:spcBef>
              <a:spcAft>
                <a:spcPts val="0"/>
              </a:spcAft>
              <a:buNone/>
            </a:pPr>
            <a:r>
              <a:t/>
            </a:r>
            <a:endParaRPr sz="400">
              <a:solidFill>
                <a:schemeClr val="dk1"/>
              </a:solidFill>
            </a:endParaRPr>
          </a:p>
          <a:p>
            <a:pPr indent="0" lvl="0" marL="0" rtl="0" algn="l">
              <a:spcBef>
                <a:spcPts val="0"/>
              </a:spcBef>
              <a:spcAft>
                <a:spcPts val="0"/>
              </a:spcAft>
              <a:buNone/>
            </a:pPr>
            <a:r>
              <a:rPr lang="es" sz="1700">
                <a:solidFill>
                  <a:schemeClr val="dk1"/>
                </a:solidFill>
              </a:rPr>
              <a:t>- Fundamental frequency:</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Mean</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Median</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Standard Deviation</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- 5-percentile</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- 95-percentile</a:t>
            </a:r>
            <a:endParaRPr sz="1700">
              <a:solidFill>
                <a:schemeClr val="dk1"/>
              </a:solidFill>
            </a:endParaRPr>
          </a:p>
        </p:txBody>
      </p:sp>
      <p:sp>
        <p:nvSpPr>
          <p:cNvPr id="922" name="Google Shape;922;p69"/>
          <p:cNvSpPr/>
          <p:nvPr/>
        </p:nvSpPr>
        <p:spPr>
          <a:xfrm>
            <a:off x="3104938" y="1950950"/>
            <a:ext cx="312600" cy="3732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3" name="Google Shape;923;p69"/>
          <p:cNvSpPr/>
          <p:nvPr/>
        </p:nvSpPr>
        <p:spPr>
          <a:xfrm>
            <a:off x="3104938" y="2365575"/>
            <a:ext cx="312600" cy="373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4" name="Google Shape;924;p69"/>
          <p:cNvSpPr/>
          <p:nvPr/>
        </p:nvSpPr>
        <p:spPr>
          <a:xfrm>
            <a:off x="3104938" y="2780200"/>
            <a:ext cx="312600" cy="3732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5" name="Google Shape;925;p69"/>
          <p:cNvSpPr/>
          <p:nvPr/>
        </p:nvSpPr>
        <p:spPr>
          <a:xfrm>
            <a:off x="3104938" y="3194825"/>
            <a:ext cx="312600" cy="373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p69"/>
          <p:cNvSpPr/>
          <p:nvPr/>
        </p:nvSpPr>
        <p:spPr>
          <a:xfrm>
            <a:off x="3104938" y="3609450"/>
            <a:ext cx="312600" cy="373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7" name="Google Shape;927;p69"/>
          <p:cNvSpPr/>
          <p:nvPr/>
        </p:nvSpPr>
        <p:spPr>
          <a:xfrm>
            <a:off x="3104938" y="4024075"/>
            <a:ext cx="312600" cy="3732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69"/>
          <p:cNvSpPr/>
          <p:nvPr/>
        </p:nvSpPr>
        <p:spPr>
          <a:xfrm>
            <a:off x="2372050" y="2148677"/>
            <a:ext cx="732888" cy="282003"/>
          </a:xfrm>
          <a:custGeom>
            <a:rect b="b" l="l" r="r" t="t"/>
            <a:pathLst>
              <a:path extrusionOk="0" h="24868" w="73824">
                <a:moveTo>
                  <a:pt x="0" y="24869"/>
                </a:moveTo>
                <a:cubicBezTo>
                  <a:pt x="7194" y="23861"/>
                  <a:pt x="34357" y="22651"/>
                  <a:pt x="43165" y="18818"/>
                </a:cubicBezTo>
                <a:cubicBezTo>
                  <a:pt x="51973" y="14986"/>
                  <a:pt x="47736" y="4967"/>
                  <a:pt x="52846" y="1874"/>
                </a:cubicBezTo>
                <a:cubicBezTo>
                  <a:pt x="57956" y="-1219"/>
                  <a:pt x="70328" y="530"/>
                  <a:pt x="73824" y="261"/>
                </a:cubicBezTo>
              </a:path>
            </a:pathLst>
          </a:custGeom>
          <a:noFill/>
          <a:ln cap="flat" cmpd="sng" w="19050">
            <a:solidFill>
              <a:srgbClr val="00FF00"/>
            </a:solidFill>
            <a:prstDash val="solid"/>
            <a:round/>
            <a:headEnd len="med" w="med" type="none"/>
            <a:tailEnd len="med" w="med" type="none"/>
          </a:ln>
        </p:spPr>
      </p:sp>
      <p:sp>
        <p:nvSpPr>
          <p:cNvPr id="929" name="Google Shape;929;p69"/>
          <p:cNvSpPr/>
          <p:nvPr/>
        </p:nvSpPr>
        <p:spPr>
          <a:xfrm>
            <a:off x="2372050" y="2527598"/>
            <a:ext cx="732970" cy="184826"/>
          </a:xfrm>
          <a:custGeom>
            <a:rect b="b" l="l" r="r" t="t"/>
            <a:pathLst>
              <a:path extrusionOk="0" h="19699" w="79069">
                <a:moveTo>
                  <a:pt x="0" y="19700"/>
                </a:moveTo>
                <a:cubicBezTo>
                  <a:pt x="7060" y="19297"/>
                  <a:pt x="31870" y="20373"/>
                  <a:pt x="42359" y="17280"/>
                </a:cubicBezTo>
                <a:cubicBezTo>
                  <a:pt x="52848" y="14187"/>
                  <a:pt x="56815" y="3765"/>
                  <a:pt x="62933" y="1143"/>
                </a:cubicBezTo>
                <a:cubicBezTo>
                  <a:pt x="69051" y="-1479"/>
                  <a:pt x="76380" y="1480"/>
                  <a:pt x="79069" y="1547"/>
                </a:cubicBezTo>
              </a:path>
            </a:pathLst>
          </a:custGeom>
          <a:noFill/>
          <a:ln cap="flat" cmpd="sng" w="19050">
            <a:solidFill>
              <a:srgbClr val="00FFFF"/>
            </a:solidFill>
            <a:prstDash val="solid"/>
            <a:round/>
            <a:headEnd len="med" w="med" type="none"/>
            <a:tailEnd len="med" w="med" type="none"/>
          </a:ln>
        </p:spPr>
      </p:sp>
      <p:sp>
        <p:nvSpPr>
          <p:cNvPr id="930" name="Google Shape;930;p69"/>
          <p:cNvSpPr/>
          <p:nvPr/>
        </p:nvSpPr>
        <p:spPr>
          <a:xfrm>
            <a:off x="1581300" y="2992471"/>
            <a:ext cx="1529290" cy="373186"/>
          </a:xfrm>
          <a:custGeom>
            <a:rect b="b" l="l" r="r" t="t"/>
            <a:pathLst>
              <a:path extrusionOk="0" h="22380" w="108518">
                <a:moveTo>
                  <a:pt x="0" y="21759"/>
                </a:moveTo>
                <a:cubicBezTo>
                  <a:pt x="11699" y="21557"/>
                  <a:pt x="55268" y="23844"/>
                  <a:pt x="70194" y="20549"/>
                </a:cubicBezTo>
                <a:cubicBezTo>
                  <a:pt x="85120" y="17255"/>
                  <a:pt x="83171" y="5354"/>
                  <a:pt x="89558" y="1992"/>
                </a:cubicBezTo>
                <a:cubicBezTo>
                  <a:pt x="95945" y="-1370"/>
                  <a:pt x="105358" y="648"/>
                  <a:pt x="108518" y="379"/>
                </a:cubicBezTo>
              </a:path>
            </a:pathLst>
          </a:custGeom>
          <a:noFill/>
          <a:ln cap="flat" cmpd="sng" w="19050">
            <a:solidFill>
              <a:srgbClr val="FF00FF"/>
            </a:solidFill>
            <a:prstDash val="solid"/>
            <a:round/>
            <a:headEnd len="med" w="med" type="none"/>
            <a:tailEnd len="med" w="med" type="none"/>
          </a:ln>
        </p:spPr>
      </p:sp>
      <p:sp>
        <p:nvSpPr>
          <p:cNvPr id="931" name="Google Shape;931;p69"/>
          <p:cNvSpPr/>
          <p:nvPr/>
        </p:nvSpPr>
        <p:spPr>
          <a:xfrm>
            <a:off x="1705200" y="3370304"/>
            <a:ext cx="1399844" cy="315989"/>
          </a:xfrm>
          <a:custGeom>
            <a:rect b="b" l="l" r="r" t="t"/>
            <a:pathLst>
              <a:path extrusionOk="0" h="17959" w="105291">
                <a:moveTo>
                  <a:pt x="0" y="17048"/>
                </a:moveTo>
                <a:cubicBezTo>
                  <a:pt x="12775" y="16981"/>
                  <a:pt x="61454" y="19266"/>
                  <a:pt x="76649" y="16644"/>
                </a:cubicBezTo>
                <a:cubicBezTo>
                  <a:pt x="91844" y="14022"/>
                  <a:pt x="86398" y="3937"/>
                  <a:pt x="91172" y="1315"/>
                </a:cubicBezTo>
                <a:cubicBezTo>
                  <a:pt x="95946" y="-1307"/>
                  <a:pt x="102938" y="978"/>
                  <a:pt x="105291" y="911"/>
                </a:cubicBezTo>
              </a:path>
            </a:pathLst>
          </a:custGeom>
          <a:noFill/>
          <a:ln cap="flat" cmpd="sng" w="19050">
            <a:solidFill>
              <a:srgbClr val="FFFF00"/>
            </a:solidFill>
            <a:prstDash val="solid"/>
            <a:round/>
            <a:headEnd len="med" w="med" type="none"/>
            <a:tailEnd len="med" w="med" type="none"/>
          </a:ln>
        </p:spPr>
      </p:sp>
      <p:sp>
        <p:nvSpPr>
          <p:cNvPr id="932" name="Google Shape;932;p69"/>
          <p:cNvSpPr/>
          <p:nvPr/>
        </p:nvSpPr>
        <p:spPr>
          <a:xfrm>
            <a:off x="2727399" y="3818650"/>
            <a:ext cx="374542" cy="90767"/>
          </a:xfrm>
          <a:custGeom>
            <a:rect b="b" l="l" r="r" t="t"/>
            <a:pathLst>
              <a:path extrusionOk="0" h="8925" w="58091">
                <a:moveTo>
                  <a:pt x="0" y="8925"/>
                </a:moveTo>
                <a:cubicBezTo>
                  <a:pt x="6724" y="8723"/>
                  <a:pt x="32138" y="9060"/>
                  <a:pt x="40341" y="7715"/>
                </a:cubicBezTo>
                <a:cubicBezTo>
                  <a:pt x="48544" y="6370"/>
                  <a:pt x="46258" y="2135"/>
                  <a:pt x="49216" y="857"/>
                </a:cubicBezTo>
                <a:cubicBezTo>
                  <a:pt x="52174" y="-420"/>
                  <a:pt x="56612" y="185"/>
                  <a:pt x="58091" y="50"/>
                </a:cubicBezTo>
              </a:path>
            </a:pathLst>
          </a:custGeom>
          <a:noFill/>
          <a:ln cap="flat" cmpd="sng" w="19050">
            <a:solidFill>
              <a:srgbClr val="980000"/>
            </a:solidFill>
            <a:prstDash val="solid"/>
            <a:round/>
            <a:headEnd len="med" w="med" type="none"/>
            <a:tailEnd len="med" w="med" type="none"/>
          </a:ln>
        </p:spPr>
      </p:sp>
      <p:sp>
        <p:nvSpPr>
          <p:cNvPr id="933" name="Google Shape;933;p69"/>
          <p:cNvSpPr/>
          <p:nvPr/>
        </p:nvSpPr>
        <p:spPr>
          <a:xfrm>
            <a:off x="3104938" y="4438700"/>
            <a:ext cx="312600" cy="373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4" name="Google Shape;934;p69"/>
          <p:cNvSpPr/>
          <p:nvPr/>
        </p:nvSpPr>
        <p:spPr>
          <a:xfrm>
            <a:off x="2069175" y="4185216"/>
            <a:ext cx="1032723" cy="90787"/>
          </a:xfrm>
          <a:custGeom>
            <a:rect b="b" l="l" r="r" t="t"/>
            <a:pathLst>
              <a:path extrusionOk="0" h="12640" w="86330">
                <a:moveTo>
                  <a:pt x="0" y="12573"/>
                </a:moveTo>
                <a:cubicBezTo>
                  <a:pt x="11497" y="12371"/>
                  <a:pt x="56007" y="13246"/>
                  <a:pt x="68983" y="11363"/>
                </a:cubicBezTo>
                <a:cubicBezTo>
                  <a:pt x="81959" y="9480"/>
                  <a:pt x="74967" y="3160"/>
                  <a:pt x="77858" y="1277"/>
                </a:cubicBezTo>
                <a:cubicBezTo>
                  <a:pt x="80749" y="-606"/>
                  <a:pt x="84918" y="269"/>
                  <a:pt x="86330" y="67"/>
                </a:cubicBezTo>
              </a:path>
            </a:pathLst>
          </a:custGeom>
          <a:noFill/>
          <a:ln cap="flat" cmpd="sng" w="19050">
            <a:solidFill>
              <a:srgbClr val="0000FF"/>
            </a:solidFill>
            <a:prstDash val="solid"/>
            <a:round/>
            <a:headEnd len="med" w="med" type="none"/>
            <a:tailEnd len="med" w="med" type="none"/>
          </a:ln>
        </p:spPr>
      </p:sp>
      <p:sp>
        <p:nvSpPr>
          <p:cNvPr id="935" name="Google Shape;935;p69"/>
          <p:cNvSpPr/>
          <p:nvPr/>
        </p:nvSpPr>
        <p:spPr>
          <a:xfrm rot="5400000">
            <a:off x="2821500" y="3258100"/>
            <a:ext cx="18510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Dense Layer </a:t>
            </a:r>
            <a:r>
              <a:rPr b="1" lang="es" sz="1200"/>
              <a:t>7 → 16</a:t>
            </a:r>
            <a:endParaRPr b="1" sz="1200"/>
          </a:p>
        </p:txBody>
      </p:sp>
      <p:sp>
        <p:nvSpPr>
          <p:cNvPr id="936" name="Google Shape;936;p69"/>
          <p:cNvSpPr/>
          <p:nvPr/>
        </p:nvSpPr>
        <p:spPr>
          <a:xfrm flipH="1" rot="10800000">
            <a:off x="2208550" y="4553104"/>
            <a:ext cx="923731" cy="139925"/>
          </a:xfrm>
          <a:custGeom>
            <a:rect b="b" l="l" r="r" t="t"/>
            <a:pathLst>
              <a:path extrusionOk="0" h="12640" w="86330">
                <a:moveTo>
                  <a:pt x="0" y="12573"/>
                </a:moveTo>
                <a:cubicBezTo>
                  <a:pt x="11497" y="12371"/>
                  <a:pt x="56007" y="13246"/>
                  <a:pt x="68983" y="11363"/>
                </a:cubicBezTo>
                <a:cubicBezTo>
                  <a:pt x="81959" y="9480"/>
                  <a:pt x="74967" y="3160"/>
                  <a:pt x="77858" y="1277"/>
                </a:cubicBezTo>
                <a:cubicBezTo>
                  <a:pt x="80749" y="-606"/>
                  <a:pt x="84918" y="269"/>
                  <a:pt x="86330" y="67"/>
                </a:cubicBezTo>
              </a:path>
            </a:pathLst>
          </a:custGeom>
          <a:noFill/>
          <a:ln cap="flat" cmpd="sng" w="19050">
            <a:solidFill>
              <a:srgbClr val="FF9900"/>
            </a:solidFill>
            <a:prstDash val="solid"/>
            <a:round/>
            <a:headEnd len="med" w="med" type="none"/>
            <a:tailEnd len="med" w="med" type="none"/>
          </a:ln>
        </p:spPr>
      </p:sp>
      <p:sp>
        <p:nvSpPr>
          <p:cNvPr id="937" name="Google Shape;937;p69"/>
          <p:cNvSpPr/>
          <p:nvPr/>
        </p:nvSpPr>
        <p:spPr>
          <a:xfrm rot="5400000">
            <a:off x="3105875" y="3270800"/>
            <a:ext cx="1851000" cy="2166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Batch Normalization</a:t>
            </a:r>
            <a:endParaRPr sz="1200"/>
          </a:p>
        </p:txBody>
      </p:sp>
      <p:sp>
        <p:nvSpPr>
          <p:cNvPr id="938" name="Google Shape;938;p69"/>
          <p:cNvSpPr/>
          <p:nvPr/>
        </p:nvSpPr>
        <p:spPr>
          <a:xfrm rot="5400000">
            <a:off x="3392375" y="3277700"/>
            <a:ext cx="1851000" cy="2028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ReLU</a:t>
            </a:r>
            <a:endParaRPr sz="1200"/>
          </a:p>
        </p:txBody>
      </p:sp>
      <p:sp>
        <p:nvSpPr>
          <p:cNvPr id="939" name="Google Shape;939;p69"/>
          <p:cNvSpPr/>
          <p:nvPr/>
        </p:nvSpPr>
        <p:spPr>
          <a:xfrm rot="5400000">
            <a:off x="3682775" y="3266900"/>
            <a:ext cx="1851000" cy="2244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Dropout (p=0.4)</a:t>
            </a:r>
            <a:endParaRPr sz="1200"/>
          </a:p>
        </p:txBody>
      </p:sp>
      <p:sp>
        <p:nvSpPr>
          <p:cNvPr id="940" name="Google Shape;940;p69"/>
          <p:cNvSpPr/>
          <p:nvPr/>
        </p:nvSpPr>
        <p:spPr>
          <a:xfrm>
            <a:off x="3075875" y="1915525"/>
            <a:ext cx="374700" cy="29505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1" name="Google Shape;941;p69"/>
          <p:cNvSpPr/>
          <p:nvPr/>
        </p:nvSpPr>
        <p:spPr>
          <a:xfrm rot="5400000">
            <a:off x="3479375" y="3263575"/>
            <a:ext cx="30510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Dense Layer </a:t>
            </a:r>
            <a:r>
              <a:rPr b="1" lang="es" sz="1200"/>
              <a:t>16 → 32</a:t>
            </a:r>
            <a:endParaRPr b="1" sz="1200"/>
          </a:p>
        </p:txBody>
      </p:sp>
      <p:sp>
        <p:nvSpPr>
          <p:cNvPr id="942" name="Google Shape;942;p69"/>
          <p:cNvSpPr/>
          <p:nvPr/>
        </p:nvSpPr>
        <p:spPr>
          <a:xfrm rot="5400000">
            <a:off x="3781475" y="3257650"/>
            <a:ext cx="3041700" cy="2427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Batch Normalization</a:t>
            </a:r>
            <a:endParaRPr sz="1200"/>
          </a:p>
        </p:txBody>
      </p:sp>
      <p:sp>
        <p:nvSpPr>
          <p:cNvPr id="943" name="Google Shape;943;p69"/>
          <p:cNvSpPr/>
          <p:nvPr/>
        </p:nvSpPr>
        <p:spPr>
          <a:xfrm rot="5400000">
            <a:off x="4084975" y="3280275"/>
            <a:ext cx="3007800" cy="202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ReLU</a:t>
            </a:r>
            <a:endParaRPr sz="1200"/>
          </a:p>
        </p:txBody>
      </p:sp>
      <p:sp>
        <p:nvSpPr>
          <p:cNvPr id="944" name="Google Shape;944;p69"/>
          <p:cNvSpPr/>
          <p:nvPr/>
        </p:nvSpPr>
        <p:spPr>
          <a:xfrm rot="5400000">
            <a:off x="4368225" y="3270950"/>
            <a:ext cx="3009000" cy="237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Dropout (p=0.4)</a:t>
            </a:r>
            <a:endParaRPr sz="1200"/>
          </a:p>
        </p:txBody>
      </p:sp>
      <p:sp>
        <p:nvSpPr>
          <p:cNvPr id="945" name="Google Shape;945;p69"/>
          <p:cNvSpPr/>
          <p:nvPr/>
        </p:nvSpPr>
        <p:spPr>
          <a:xfrm rot="5400000">
            <a:off x="5372225" y="3338625"/>
            <a:ext cx="18510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Dense Layer </a:t>
            </a:r>
            <a:r>
              <a:rPr b="1" lang="es" sz="1200"/>
              <a:t>32 → 16</a:t>
            </a:r>
            <a:endParaRPr b="1" sz="1200"/>
          </a:p>
        </p:txBody>
      </p:sp>
      <p:sp>
        <p:nvSpPr>
          <p:cNvPr id="946" name="Google Shape;946;p69"/>
          <p:cNvSpPr/>
          <p:nvPr/>
        </p:nvSpPr>
        <p:spPr>
          <a:xfrm rot="5400000">
            <a:off x="5669675" y="3338275"/>
            <a:ext cx="1851000" cy="2427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Batch Normalization</a:t>
            </a:r>
            <a:endParaRPr sz="1200"/>
          </a:p>
        </p:txBody>
      </p:sp>
      <p:sp>
        <p:nvSpPr>
          <p:cNvPr id="947" name="Google Shape;947;p69"/>
          <p:cNvSpPr/>
          <p:nvPr/>
        </p:nvSpPr>
        <p:spPr>
          <a:xfrm rot="5400000">
            <a:off x="5956225" y="3358225"/>
            <a:ext cx="1851000" cy="202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ReLU</a:t>
            </a:r>
            <a:endParaRPr sz="1200"/>
          </a:p>
        </p:txBody>
      </p:sp>
      <p:sp>
        <p:nvSpPr>
          <p:cNvPr id="948" name="Google Shape;948;p69"/>
          <p:cNvSpPr/>
          <p:nvPr/>
        </p:nvSpPr>
        <p:spPr>
          <a:xfrm rot="5400000">
            <a:off x="6231600" y="3349375"/>
            <a:ext cx="1851000" cy="2205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Dropout (p=0.4)</a:t>
            </a:r>
            <a:endParaRPr sz="1200"/>
          </a:p>
        </p:txBody>
      </p:sp>
      <p:sp>
        <p:nvSpPr>
          <p:cNvPr id="949" name="Google Shape;949;p69"/>
          <p:cNvSpPr/>
          <p:nvPr/>
        </p:nvSpPr>
        <p:spPr>
          <a:xfrm rot="5400000">
            <a:off x="6879500" y="3349425"/>
            <a:ext cx="14016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t>Dense Layer </a:t>
            </a:r>
            <a:r>
              <a:rPr b="1" lang="es" sz="1000"/>
              <a:t>16 → 7</a:t>
            </a:r>
            <a:endParaRPr b="1" sz="1000"/>
          </a:p>
        </p:txBody>
      </p:sp>
      <p:sp>
        <p:nvSpPr>
          <p:cNvPr id="950" name="Google Shape;950;p69"/>
          <p:cNvSpPr/>
          <p:nvPr/>
        </p:nvSpPr>
        <p:spPr>
          <a:xfrm rot="5400000">
            <a:off x="7176950" y="3348175"/>
            <a:ext cx="1401600" cy="2427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t>Batch Normalization</a:t>
            </a:r>
            <a:endParaRPr sz="1000"/>
          </a:p>
        </p:txBody>
      </p:sp>
      <p:pic>
        <p:nvPicPr>
          <p:cNvPr id="951" name="Google Shape;951;p69"/>
          <p:cNvPicPr preferRelativeResize="0"/>
          <p:nvPr/>
        </p:nvPicPr>
        <p:blipFill>
          <a:blip r:embed="rId3">
            <a:alphaModFix/>
          </a:blip>
          <a:stretch>
            <a:fillRect/>
          </a:stretch>
        </p:blipFill>
        <p:spPr>
          <a:xfrm>
            <a:off x="8622550" y="2583075"/>
            <a:ext cx="312600" cy="1569850"/>
          </a:xfrm>
          <a:prstGeom prst="rect">
            <a:avLst/>
          </a:prstGeom>
          <a:noFill/>
          <a:ln>
            <a:noFill/>
          </a:ln>
        </p:spPr>
      </p:pic>
      <p:sp>
        <p:nvSpPr>
          <p:cNvPr id="952" name="Google Shape;952;p69"/>
          <p:cNvSpPr/>
          <p:nvPr/>
        </p:nvSpPr>
        <p:spPr>
          <a:xfrm rot="5400000">
            <a:off x="7633625" y="3340975"/>
            <a:ext cx="1396500" cy="257100"/>
          </a:xfrm>
          <a:prstGeom prst="roundRect">
            <a:avLst>
              <a:gd fmla="val 4129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Softmax</a:t>
            </a:r>
            <a:endParaRPr b="1"/>
          </a:p>
        </p:txBody>
      </p:sp>
      <p:sp>
        <p:nvSpPr>
          <p:cNvPr id="953" name="Google Shape;953;p69"/>
          <p:cNvSpPr/>
          <p:nvPr/>
        </p:nvSpPr>
        <p:spPr>
          <a:xfrm>
            <a:off x="3484408" y="3238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4" name="Google Shape;954;p69"/>
          <p:cNvSpPr/>
          <p:nvPr/>
        </p:nvSpPr>
        <p:spPr>
          <a:xfrm>
            <a:off x="4748295" y="3238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p69"/>
          <p:cNvSpPr/>
          <p:nvPr/>
        </p:nvSpPr>
        <p:spPr>
          <a:xfrm>
            <a:off x="6030108" y="3238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6" name="Google Shape;956;p69"/>
          <p:cNvSpPr/>
          <p:nvPr/>
        </p:nvSpPr>
        <p:spPr>
          <a:xfrm>
            <a:off x="7309458" y="3243475"/>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7" name="Google Shape;957;p69"/>
          <p:cNvSpPr/>
          <p:nvPr/>
        </p:nvSpPr>
        <p:spPr>
          <a:xfrm>
            <a:off x="8044833" y="3250375"/>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8" name="Google Shape;958;p69"/>
          <p:cNvSpPr/>
          <p:nvPr/>
        </p:nvSpPr>
        <p:spPr>
          <a:xfrm>
            <a:off x="8506158" y="3257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9" name="Google Shape;959;p69"/>
          <p:cNvSpPr/>
          <p:nvPr/>
        </p:nvSpPr>
        <p:spPr>
          <a:xfrm>
            <a:off x="186125" y="1182338"/>
            <a:ext cx="2707200" cy="841500"/>
          </a:xfrm>
          <a:prstGeom prst="snip1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Loss:      </a:t>
            </a:r>
            <a:r>
              <a:rPr lang="es" sz="1200"/>
              <a:t>Weighted Cross Entropy</a:t>
            </a:r>
            <a:br>
              <a:rPr lang="es" sz="1200"/>
            </a:br>
            <a:r>
              <a:rPr b="1" lang="es" sz="1200"/>
              <a:t>Optimizer:                        </a:t>
            </a:r>
            <a:r>
              <a:rPr lang="es" sz="1200"/>
              <a:t>AdamW</a:t>
            </a:r>
            <a:endParaRPr sz="1200"/>
          </a:p>
          <a:p>
            <a:pPr indent="0" lvl="0" marL="0" rtl="0" algn="l">
              <a:spcBef>
                <a:spcPts val="0"/>
              </a:spcBef>
              <a:spcAft>
                <a:spcPts val="0"/>
              </a:spcAft>
              <a:buNone/>
            </a:pPr>
            <a:r>
              <a:rPr b="1" lang="es" sz="1200"/>
              <a:t>Learning Rate:		</a:t>
            </a:r>
            <a:r>
              <a:rPr lang="es" sz="1200"/>
              <a:t>1e-6</a:t>
            </a:r>
            <a:endParaRPr sz="1200"/>
          </a:p>
          <a:p>
            <a:pPr indent="0" lvl="0" marL="0" rtl="0" algn="l">
              <a:spcBef>
                <a:spcPts val="0"/>
              </a:spcBef>
              <a:spcAft>
                <a:spcPts val="0"/>
              </a:spcAft>
              <a:buNone/>
            </a:pPr>
            <a:r>
              <a:rPr b="1" lang="es" sz="1200"/>
              <a:t>Batch Size:                        </a:t>
            </a:r>
            <a:r>
              <a:rPr lang="es" sz="1200"/>
              <a:t>32</a:t>
            </a:r>
            <a:endParaRPr sz="1200"/>
          </a:p>
        </p:txBody>
      </p:sp>
      <p:sp>
        <p:nvSpPr>
          <p:cNvPr id="960" name="Google Shape;960;p69"/>
          <p:cNvSpPr/>
          <p:nvPr/>
        </p:nvSpPr>
        <p:spPr>
          <a:xfrm>
            <a:off x="6473825" y="420025"/>
            <a:ext cx="2369400" cy="1495500"/>
          </a:xfrm>
          <a:prstGeom prst="snip1Rect">
            <a:avLst>
              <a:gd fmla="val 16667" name="adj"/>
            </a:avLst>
          </a:prstGeom>
          <a:solidFill>
            <a:srgbClr val="79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1" name="Google Shape;961;p69"/>
          <p:cNvSpPr txBox="1"/>
          <p:nvPr/>
        </p:nvSpPr>
        <p:spPr>
          <a:xfrm>
            <a:off x="6477725" y="427138"/>
            <a:ext cx="2369400" cy="14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00"/>
                </a:solidFill>
              </a:rPr>
              <a:t>TIME COMPARISON:</a:t>
            </a:r>
            <a:endParaRPr sz="1200">
              <a:solidFill>
                <a:srgbClr val="000000"/>
              </a:solidFill>
            </a:endParaRPr>
          </a:p>
          <a:p>
            <a:pPr indent="0" lvl="0" marL="0" rtl="0" algn="l">
              <a:spcBef>
                <a:spcPts val="0"/>
              </a:spcBef>
              <a:spcAft>
                <a:spcPts val="0"/>
              </a:spcAft>
              <a:buNone/>
            </a:pPr>
            <a:r>
              <a:rPr lang="es" sz="1200">
                <a:solidFill>
                  <a:srgbClr val="000000"/>
                </a:solidFill>
              </a:rPr>
              <a:t>- </a:t>
            </a:r>
            <a:r>
              <a:rPr b="1" lang="es" sz="1200">
                <a:solidFill>
                  <a:srgbClr val="000000"/>
                </a:solidFill>
              </a:rPr>
              <a:t>Before new strategy:</a:t>
            </a:r>
            <a:endParaRPr b="1" sz="1200">
              <a:solidFill>
                <a:srgbClr val="000000"/>
              </a:solidFill>
            </a:endParaRPr>
          </a:p>
          <a:p>
            <a:pPr indent="0" lvl="0" marL="0" rtl="0" algn="l">
              <a:spcBef>
                <a:spcPts val="0"/>
              </a:spcBef>
              <a:spcAft>
                <a:spcPts val="0"/>
              </a:spcAft>
              <a:buNone/>
            </a:pPr>
            <a:r>
              <a:rPr lang="es" sz="1200">
                <a:solidFill>
                  <a:srgbClr val="000000"/>
                </a:solidFill>
              </a:rPr>
              <a:t>~18s per audio, </a:t>
            </a:r>
            <a:endParaRPr sz="1200">
              <a:solidFill>
                <a:srgbClr val="000000"/>
              </a:solidFill>
            </a:endParaRPr>
          </a:p>
          <a:p>
            <a:pPr indent="0" lvl="0" marL="0" rtl="0" algn="l">
              <a:spcBef>
                <a:spcPts val="0"/>
              </a:spcBef>
              <a:spcAft>
                <a:spcPts val="0"/>
              </a:spcAft>
              <a:buNone/>
            </a:pPr>
            <a:r>
              <a:rPr lang="es" sz="1200">
                <a:solidFill>
                  <a:srgbClr val="000000"/>
                </a:solidFill>
              </a:rPr>
              <a:t>~31 hours per epoch</a:t>
            </a:r>
            <a:endParaRPr sz="1200">
              <a:solidFill>
                <a:srgbClr val="000000"/>
              </a:solidFill>
            </a:endParaRPr>
          </a:p>
          <a:p>
            <a:pPr indent="0" lvl="0" marL="0" rtl="0" algn="l">
              <a:spcBef>
                <a:spcPts val="0"/>
              </a:spcBef>
              <a:spcAft>
                <a:spcPts val="0"/>
              </a:spcAft>
              <a:buNone/>
            </a:pPr>
            <a:r>
              <a:t/>
            </a:r>
            <a:endParaRPr sz="300">
              <a:solidFill>
                <a:srgbClr val="000000"/>
              </a:solidFill>
            </a:endParaRPr>
          </a:p>
          <a:p>
            <a:pPr indent="0" lvl="0" marL="0" rtl="0" algn="l">
              <a:spcBef>
                <a:spcPts val="0"/>
              </a:spcBef>
              <a:spcAft>
                <a:spcPts val="0"/>
              </a:spcAft>
              <a:buNone/>
            </a:pPr>
            <a:r>
              <a:rPr lang="es" sz="1200">
                <a:solidFill>
                  <a:srgbClr val="000000"/>
                </a:solidFill>
              </a:rPr>
              <a:t>- </a:t>
            </a:r>
            <a:r>
              <a:rPr b="1" lang="es" sz="1200">
                <a:solidFill>
                  <a:srgbClr val="000000"/>
                </a:solidFill>
              </a:rPr>
              <a:t>After new strategy:</a:t>
            </a:r>
            <a:endParaRPr b="1" sz="1200">
              <a:solidFill>
                <a:srgbClr val="000000"/>
              </a:solidFill>
            </a:endParaRPr>
          </a:p>
          <a:p>
            <a:pPr indent="0" lvl="0" marL="0" rtl="0" algn="l">
              <a:spcBef>
                <a:spcPts val="0"/>
              </a:spcBef>
              <a:spcAft>
                <a:spcPts val="0"/>
              </a:spcAft>
              <a:buNone/>
            </a:pPr>
            <a:r>
              <a:rPr lang="es" sz="1200">
                <a:solidFill>
                  <a:srgbClr val="000000"/>
                </a:solidFill>
              </a:rPr>
              <a:t>~2.4s per audio, </a:t>
            </a:r>
            <a:endParaRPr sz="1200">
              <a:solidFill>
                <a:srgbClr val="000000"/>
              </a:solidFill>
            </a:endParaRPr>
          </a:p>
          <a:p>
            <a:pPr indent="0" lvl="0" marL="0" rtl="0" algn="l">
              <a:spcBef>
                <a:spcPts val="0"/>
              </a:spcBef>
              <a:spcAft>
                <a:spcPts val="0"/>
              </a:spcAft>
              <a:buNone/>
            </a:pPr>
            <a:r>
              <a:rPr lang="es" sz="1200">
                <a:solidFill>
                  <a:srgbClr val="000000"/>
                </a:solidFill>
              </a:rPr>
              <a:t>~16 minutes per </a:t>
            </a:r>
            <a:r>
              <a:rPr i="1" lang="es" sz="1000">
                <a:solidFill>
                  <a:srgbClr val="000000"/>
                </a:solidFill>
              </a:rPr>
              <a:t>(reduced)</a:t>
            </a:r>
            <a:r>
              <a:rPr lang="es" sz="1200">
                <a:solidFill>
                  <a:srgbClr val="000000"/>
                </a:solidFill>
              </a:rPr>
              <a:t> epoch</a:t>
            </a:r>
            <a:endParaRPr sz="1200">
              <a:solidFill>
                <a:srgbClr val="000000"/>
              </a:solidFill>
            </a:endParaRPr>
          </a:p>
        </p:txBody>
      </p:sp>
      <p:pic>
        <p:nvPicPr>
          <p:cNvPr id="962" name="Google Shape;962;p69"/>
          <p:cNvPicPr preferRelativeResize="0"/>
          <p:nvPr/>
        </p:nvPicPr>
        <p:blipFill>
          <a:blip r:embed="rId4">
            <a:alphaModFix/>
          </a:blip>
          <a:stretch>
            <a:fillRect/>
          </a:stretch>
        </p:blipFill>
        <p:spPr>
          <a:xfrm>
            <a:off x="8262725" y="736277"/>
            <a:ext cx="479766" cy="479700"/>
          </a:xfrm>
          <a:prstGeom prst="rect">
            <a:avLst/>
          </a:prstGeom>
          <a:noFill/>
          <a:ln>
            <a:noFill/>
          </a:ln>
        </p:spPr>
      </p:pic>
      <p:pic>
        <p:nvPicPr>
          <p:cNvPr id="963" name="Google Shape;963;p69"/>
          <p:cNvPicPr preferRelativeResize="0"/>
          <p:nvPr/>
        </p:nvPicPr>
        <p:blipFill>
          <a:blip r:embed="rId5">
            <a:alphaModFix/>
          </a:blip>
          <a:stretch>
            <a:fillRect/>
          </a:stretch>
        </p:blipFill>
        <p:spPr>
          <a:xfrm>
            <a:off x="8327075" y="1298127"/>
            <a:ext cx="365975" cy="359398"/>
          </a:xfrm>
          <a:prstGeom prst="rect">
            <a:avLst/>
          </a:prstGeom>
          <a:noFill/>
          <a:ln>
            <a:noFill/>
          </a:ln>
        </p:spPr>
      </p:pic>
      <p:sp>
        <p:nvSpPr>
          <p:cNvPr id="964" name="Google Shape;964;p69"/>
          <p:cNvSpPr/>
          <p:nvPr/>
        </p:nvSpPr>
        <p:spPr>
          <a:xfrm>
            <a:off x="-67425" y="2044225"/>
            <a:ext cx="9211500" cy="2488500"/>
          </a:xfrm>
          <a:prstGeom prst="roundRect">
            <a:avLst>
              <a:gd fmla="val 16667" name="adj"/>
            </a:avLst>
          </a:prstGeom>
          <a:solidFill>
            <a:srgbClr val="92DDC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5" name="Google Shape;965;p69"/>
          <p:cNvSpPr/>
          <p:nvPr/>
        </p:nvSpPr>
        <p:spPr>
          <a:xfrm>
            <a:off x="7900950" y="2308850"/>
            <a:ext cx="1156500" cy="1797900"/>
          </a:xfrm>
          <a:prstGeom prst="snip1Rect">
            <a:avLst>
              <a:gd fmla="val 16667" name="adj"/>
            </a:avLst>
          </a:prstGeom>
          <a:solidFill>
            <a:srgbClr val="FFE65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6" name="Google Shape;966;p69"/>
          <p:cNvPicPr preferRelativeResize="0"/>
          <p:nvPr/>
        </p:nvPicPr>
        <p:blipFill rotWithShape="1">
          <a:blip r:embed="rId6">
            <a:alphaModFix/>
          </a:blip>
          <a:srcRect b="0" l="3753" r="4250" t="0"/>
          <a:stretch/>
        </p:blipFill>
        <p:spPr>
          <a:xfrm>
            <a:off x="86550" y="2223975"/>
            <a:ext cx="3858600" cy="2128975"/>
          </a:xfrm>
          <a:prstGeom prst="rect">
            <a:avLst/>
          </a:prstGeom>
          <a:noFill/>
          <a:ln>
            <a:noFill/>
          </a:ln>
        </p:spPr>
      </p:pic>
      <p:pic>
        <p:nvPicPr>
          <p:cNvPr id="967" name="Google Shape;967;p69"/>
          <p:cNvPicPr preferRelativeResize="0"/>
          <p:nvPr/>
        </p:nvPicPr>
        <p:blipFill rotWithShape="1">
          <a:blip r:embed="rId7">
            <a:alphaModFix/>
          </a:blip>
          <a:srcRect b="0" l="4023" r="3486" t="0"/>
          <a:stretch/>
        </p:blipFill>
        <p:spPr>
          <a:xfrm>
            <a:off x="4032625" y="2223975"/>
            <a:ext cx="3858601" cy="2128975"/>
          </a:xfrm>
          <a:prstGeom prst="rect">
            <a:avLst/>
          </a:prstGeom>
          <a:noFill/>
          <a:ln>
            <a:noFill/>
          </a:ln>
        </p:spPr>
      </p:pic>
      <p:sp>
        <p:nvSpPr>
          <p:cNvPr id="968" name="Google Shape;968;p69"/>
          <p:cNvSpPr txBox="1"/>
          <p:nvPr/>
        </p:nvSpPr>
        <p:spPr>
          <a:xfrm>
            <a:off x="7968975" y="2386600"/>
            <a:ext cx="1088400" cy="16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000000"/>
                </a:solidFill>
              </a:rPr>
              <a:t>Audio model</a:t>
            </a:r>
            <a:endParaRPr b="1">
              <a:solidFill>
                <a:srgbClr val="000000"/>
              </a:solidFill>
            </a:endParaRPr>
          </a:p>
          <a:p>
            <a:pPr indent="0" lvl="0" marL="0" rtl="0" algn="l">
              <a:spcBef>
                <a:spcPts val="0"/>
              </a:spcBef>
              <a:spcAft>
                <a:spcPts val="0"/>
              </a:spcAft>
              <a:buNone/>
            </a:pPr>
            <a:r>
              <a:rPr b="1" lang="es">
                <a:solidFill>
                  <a:srgbClr val="000000"/>
                </a:solidFill>
              </a:rPr>
              <a:t>test accuracy:</a:t>
            </a:r>
            <a:endParaRPr b="1">
              <a:solidFill>
                <a:srgbClr val="000000"/>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rPr b="1" lang="es" sz="1700">
                <a:solidFill>
                  <a:srgbClr val="000000"/>
                </a:solidFill>
              </a:rPr>
              <a:t> </a:t>
            </a:r>
            <a:r>
              <a:rPr lang="es" sz="1700">
                <a:solidFill>
                  <a:srgbClr val="000000"/>
                </a:solidFill>
              </a:rPr>
              <a:t>49.37%</a:t>
            </a:r>
            <a:endParaRPr sz="170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g. Multimodal model</a:t>
            </a:r>
            <a:endParaRPr/>
          </a:p>
        </p:txBody>
      </p:sp>
      <p:sp>
        <p:nvSpPr>
          <p:cNvPr id="974" name="Google Shape;974;p70"/>
          <p:cNvSpPr txBox="1"/>
          <p:nvPr>
            <p:ph idx="1" type="body"/>
          </p:nvPr>
        </p:nvSpPr>
        <p:spPr>
          <a:xfrm>
            <a:off x="330200" y="628650"/>
            <a:ext cx="8483700" cy="479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Text Classification Model:</a:t>
            </a:r>
            <a:r>
              <a:rPr lang="es"/>
              <a:t> </a:t>
            </a:r>
            <a:endParaRPr/>
          </a:p>
          <a:p>
            <a:pPr indent="0" lvl="0" marL="0" rtl="0" algn="just">
              <a:spcBef>
                <a:spcPts val="360"/>
              </a:spcBef>
              <a:spcAft>
                <a:spcPts val="0"/>
              </a:spcAft>
              <a:buNone/>
            </a:pPr>
            <a:r>
              <a:t/>
            </a:r>
            <a:endParaRPr sz="1500"/>
          </a:p>
        </p:txBody>
      </p:sp>
      <p:sp>
        <p:nvSpPr>
          <p:cNvPr id="975" name="Google Shape;975;p70"/>
          <p:cNvSpPr txBox="1"/>
          <p:nvPr/>
        </p:nvSpPr>
        <p:spPr>
          <a:xfrm>
            <a:off x="60850" y="1685950"/>
            <a:ext cx="1489500" cy="9432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7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700">
              <a:solidFill>
                <a:schemeClr val="dk1"/>
              </a:solidFill>
            </a:endParaRPr>
          </a:p>
        </p:txBody>
      </p:sp>
      <p:sp>
        <p:nvSpPr>
          <p:cNvPr id="976" name="Google Shape;976;p70"/>
          <p:cNvSpPr/>
          <p:nvPr/>
        </p:nvSpPr>
        <p:spPr>
          <a:xfrm>
            <a:off x="1661263" y="2102050"/>
            <a:ext cx="3885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7" name="Google Shape;977;p70"/>
          <p:cNvSpPr/>
          <p:nvPr/>
        </p:nvSpPr>
        <p:spPr>
          <a:xfrm>
            <a:off x="2160663" y="1759750"/>
            <a:ext cx="1036200" cy="7956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BERT Model</a:t>
            </a:r>
            <a:endParaRPr/>
          </a:p>
        </p:txBody>
      </p:sp>
      <p:sp>
        <p:nvSpPr>
          <p:cNvPr id="978" name="Google Shape;978;p70"/>
          <p:cNvSpPr/>
          <p:nvPr/>
        </p:nvSpPr>
        <p:spPr>
          <a:xfrm>
            <a:off x="3307763" y="2102050"/>
            <a:ext cx="3885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9" name="Google Shape;979;p70"/>
          <p:cNvSpPr/>
          <p:nvPr/>
        </p:nvSpPr>
        <p:spPr>
          <a:xfrm>
            <a:off x="3807163" y="1375900"/>
            <a:ext cx="323700" cy="15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0" name="Google Shape;980;p70"/>
          <p:cNvSpPr/>
          <p:nvPr/>
        </p:nvSpPr>
        <p:spPr>
          <a:xfrm>
            <a:off x="4509975" y="1375900"/>
            <a:ext cx="323700" cy="156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70"/>
          <p:cNvSpPr/>
          <p:nvPr/>
        </p:nvSpPr>
        <p:spPr>
          <a:xfrm>
            <a:off x="5212813" y="1375900"/>
            <a:ext cx="323700" cy="15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2" name="Google Shape;982;p70"/>
          <p:cNvSpPr/>
          <p:nvPr/>
        </p:nvSpPr>
        <p:spPr>
          <a:xfrm>
            <a:off x="4209275" y="2102050"/>
            <a:ext cx="2223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3" name="Google Shape;983;p70"/>
          <p:cNvSpPr/>
          <p:nvPr/>
        </p:nvSpPr>
        <p:spPr>
          <a:xfrm>
            <a:off x="4912088" y="2102050"/>
            <a:ext cx="2223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4" name="Google Shape;984;p70"/>
          <p:cNvSpPr txBox="1"/>
          <p:nvPr/>
        </p:nvSpPr>
        <p:spPr>
          <a:xfrm rot="-5400000">
            <a:off x="3208023" y="1986250"/>
            <a:ext cx="1489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Linear 1 (768,512)</a:t>
            </a:r>
            <a:endParaRPr sz="1200">
              <a:solidFill>
                <a:schemeClr val="dk1"/>
              </a:solidFill>
            </a:endParaRPr>
          </a:p>
        </p:txBody>
      </p:sp>
      <p:sp>
        <p:nvSpPr>
          <p:cNvPr id="985" name="Google Shape;985;p70"/>
          <p:cNvSpPr txBox="1"/>
          <p:nvPr/>
        </p:nvSpPr>
        <p:spPr>
          <a:xfrm rot="-5400000">
            <a:off x="4700713" y="1937600"/>
            <a:ext cx="13479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Linear 2 (512,7)</a:t>
            </a:r>
            <a:endParaRPr sz="1200">
              <a:solidFill>
                <a:schemeClr val="dk1"/>
              </a:solidFill>
            </a:endParaRPr>
          </a:p>
        </p:txBody>
      </p:sp>
      <p:sp>
        <p:nvSpPr>
          <p:cNvPr id="986" name="Google Shape;986;p70"/>
          <p:cNvSpPr txBox="1"/>
          <p:nvPr/>
        </p:nvSpPr>
        <p:spPr>
          <a:xfrm rot="-5400000">
            <a:off x="3927098" y="1866800"/>
            <a:ext cx="1489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ReLU Activation</a:t>
            </a:r>
            <a:endParaRPr sz="1200">
              <a:solidFill>
                <a:schemeClr val="dk1"/>
              </a:solidFill>
            </a:endParaRPr>
          </a:p>
        </p:txBody>
      </p:sp>
      <p:sp>
        <p:nvSpPr>
          <p:cNvPr id="987" name="Google Shape;987;p70"/>
          <p:cNvSpPr/>
          <p:nvPr/>
        </p:nvSpPr>
        <p:spPr>
          <a:xfrm>
            <a:off x="5614938" y="2102050"/>
            <a:ext cx="2223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8" name="Google Shape;988;p70"/>
          <p:cNvPicPr preferRelativeResize="0"/>
          <p:nvPr/>
        </p:nvPicPr>
        <p:blipFill>
          <a:blip r:embed="rId3">
            <a:alphaModFix/>
          </a:blip>
          <a:stretch>
            <a:fillRect/>
          </a:stretch>
        </p:blipFill>
        <p:spPr>
          <a:xfrm>
            <a:off x="5906213" y="1108354"/>
            <a:ext cx="323700" cy="1859497"/>
          </a:xfrm>
          <a:prstGeom prst="rect">
            <a:avLst/>
          </a:prstGeom>
          <a:noFill/>
          <a:ln>
            <a:noFill/>
          </a:ln>
        </p:spPr>
      </p:pic>
      <p:sp>
        <p:nvSpPr>
          <p:cNvPr id="989" name="Google Shape;989;p70"/>
          <p:cNvSpPr/>
          <p:nvPr/>
        </p:nvSpPr>
        <p:spPr>
          <a:xfrm>
            <a:off x="6323925" y="385475"/>
            <a:ext cx="2707200" cy="841500"/>
          </a:xfrm>
          <a:prstGeom prst="snip1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Loss:      </a:t>
            </a:r>
            <a:r>
              <a:rPr lang="es" sz="1200"/>
              <a:t>Weighted Cross Entropy</a:t>
            </a:r>
            <a:br>
              <a:rPr lang="es" sz="1200"/>
            </a:br>
            <a:r>
              <a:rPr b="1" lang="es" sz="1200"/>
              <a:t>Optimizer:                        </a:t>
            </a:r>
            <a:r>
              <a:rPr lang="es" sz="1200"/>
              <a:t>AdamW</a:t>
            </a:r>
            <a:endParaRPr sz="1200"/>
          </a:p>
          <a:p>
            <a:pPr indent="0" lvl="0" marL="0" rtl="0" algn="l">
              <a:spcBef>
                <a:spcPts val="0"/>
              </a:spcBef>
              <a:spcAft>
                <a:spcPts val="0"/>
              </a:spcAft>
              <a:buNone/>
            </a:pPr>
            <a:r>
              <a:rPr b="1" lang="es" sz="1200"/>
              <a:t>Learning Rate:		</a:t>
            </a:r>
            <a:r>
              <a:rPr lang="es" sz="1200"/>
              <a:t>1e-6</a:t>
            </a:r>
            <a:endParaRPr sz="1200"/>
          </a:p>
          <a:p>
            <a:pPr indent="0" lvl="0" marL="0" rtl="0" algn="l">
              <a:spcBef>
                <a:spcPts val="0"/>
              </a:spcBef>
              <a:spcAft>
                <a:spcPts val="0"/>
              </a:spcAft>
              <a:buNone/>
            </a:pPr>
            <a:r>
              <a:rPr b="1" lang="es" sz="1200"/>
              <a:t>Batch Size:                        </a:t>
            </a:r>
            <a:r>
              <a:rPr lang="es" sz="1200"/>
              <a:t>256</a:t>
            </a:r>
            <a:endParaRPr sz="1200"/>
          </a:p>
        </p:txBody>
      </p:sp>
      <p:sp>
        <p:nvSpPr>
          <p:cNvPr id="990" name="Google Shape;990;p70"/>
          <p:cNvSpPr/>
          <p:nvPr/>
        </p:nvSpPr>
        <p:spPr>
          <a:xfrm>
            <a:off x="6375075" y="1759750"/>
            <a:ext cx="2502900" cy="433500"/>
          </a:xfrm>
          <a:prstGeom prst="roundRect">
            <a:avLst>
              <a:gd fmla="val 16667" name="adj"/>
            </a:avLst>
          </a:prstGeom>
          <a:solidFill>
            <a:srgbClr val="FCE5CD"/>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1" name="Google Shape;991;p70"/>
          <p:cNvSpPr txBox="1"/>
          <p:nvPr/>
        </p:nvSpPr>
        <p:spPr>
          <a:xfrm>
            <a:off x="6356175" y="1759750"/>
            <a:ext cx="2642700" cy="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Text model Test Accuracy: </a:t>
            </a:r>
            <a:r>
              <a:rPr b="1" lang="es" sz="1300">
                <a:solidFill>
                  <a:schemeClr val="dk1"/>
                </a:solidFill>
              </a:rPr>
              <a:t>0.49</a:t>
            </a:r>
            <a:endParaRPr b="1" sz="1300">
              <a:solidFill>
                <a:schemeClr val="dk1"/>
              </a:solidFill>
            </a:endParaRPr>
          </a:p>
        </p:txBody>
      </p:sp>
      <p:pic>
        <p:nvPicPr>
          <p:cNvPr id="992" name="Google Shape;992;p70"/>
          <p:cNvPicPr preferRelativeResize="0"/>
          <p:nvPr/>
        </p:nvPicPr>
        <p:blipFill rotWithShape="1">
          <a:blip r:embed="rId4">
            <a:alphaModFix/>
          </a:blip>
          <a:srcRect b="0" l="5656" r="9026" t="0"/>
          <a:stretch/>
        </p:blipFill>
        <p:spPr>
          <a:xfrm>
            <a:off x="4843150" y="3024225"/>
            <a:ext cx="3362625" cy="1799325"/>
          </a:xfrm>
          <a:prstGeom prst="rect">
            <a:avLst/>
          </a:prstGeom>
          <a:noFill/>
          <a:ln>
            <a:noFill/>
          </a:ln>
        </p:spPr>
      </p:pic>
      <p:pic>
        <p:nvPicPr>
          <p:cNvPr id="993" name="Google Shape;993;p70"/>
          <p:cNvPicPr preferRelativeResize="0"/>
          <p:nvPr/>
        </p:nvPicPr>
        <p:blipFill rotWithShape="1">
          <a:blip r:embed="rId5">
            <a:alphaModFix/>
          </a:blip>
          <a:srcRect b="0" l="4979" r="6579" t="0"/>
          <a:stretch/>
        </p:blipFill>
        <p:spPr>
          <a:xfrm>
            <a:off x="645100" y="3024224"/>
            <a:ext cx="3485775" cy="1799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7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g. Multimodal model</a:t>
            </a:r>
            <a:endParaRPr/>
          </a:p>
        </p:txBody>
      </p:sp>
      <p:sp>
        <p:nvSpPr>
          <p:cNvPr id="999" name="Google Shape;999;p71"/>
          <p:cNvSpPr txBox="1"/>
          <p:nvPr>
            <p:ph idx="1" type="body"/>
          </p:nvPr>
        </p:nvSpPr>
        <p:spPr>
          <a:xfrm>
            <a:off x="330200" y="781050"/>
            <a:ext cx="8483700" cy="589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Combining Models:</a:t>
            </a:r>
            <a:endParaRPr/>
          </a:p>
          <a:p>
            <a:pPr indent="0" lvl="0" marL="0" rtl="0" algn="just">
              <a:spcBef>
                <a:spcPts val="360"/>
              </a:spcBef>
              <a:spcAft>
                <a:spcPts val="0"/>
              </a:spcAft>
              <a:buNone/>
            </a:pPr>
            <a:r>
              <a:t/>
            </a:r>
            <a:endParaRPr sz="1500"/>
          </a:p>
        </p:txBody>
      </p:sp>
      <p:sp>
        <p:nvSpPr>
          <p:cNvPr id="1000" name="Google Shape;1000;p71"/>
          <p:cNvSpPr/>
          <p:nvPr/>
        </p:nvSpPr>
        <p:spPr>
          <a:xfrm>
            <a:off x="909624" y="1823798"/>
            <a:ext cx="1452600" cy="26064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01" name="Google Shape;1001;p71"/>
          <p:cNvPicPr preferRelativeResize="0"/>
          <p:nvPr/>
        </p:nvPicPr>
        <p:blipFill>
          <a:blip r:embed="rId3">
            <a:alphaModFix/>
          </a:blip>
          <a:stretch>
            <a:fillRect/>
          </a:stretch>
        </p:blipFill>
        <p:spPr>
          <a:xfrm>
            <a:off x="1280196" y="2015608"/>
            <a:ext cx="711525" cy="641829"/>
          </a:xfrm>
          <a:prstGeom prst="rect">
            <a:avLst/>
          </a:prstGeom>
          <a:noFill/>
          <a:ln>
            <a:noFill/>
          </a:ln>
        </p:spPr>
      </p:pic>
      <p:pic>
        <p:nvPicPr>
          <p:cNvPr id="1002" name="Google Shape;1002;p71"/>
          <p:cNvPicPr preferRelativeResize="0"/>
          <p:nvPr/>
        </p:nvPicPr>
        <p:blipFill rotWithShape="1">
          <a:blip r:embed="rId4">
            <a:alphaModFix/>
          </a:blip>
          <a:srcRect b="0" l="2388" r="7497" t="0"/>
          <a:stretch/>
        </p:blipFill>
        <p:spPr>
          <a:xfrm>
            <a:off x="1208494" y="2739605"/>
            <a:ext cx="854904" cy="641830"/>
          </a:xfrm>
          <a:prstGeom prst="rect">
            <a:avLst/>
          </a:prstGeom>
          <a:noFill/>
          <a:ln>
            <a:noFill/>
          </a:ln>
        </p:spPr>
      </p:pic>
      <p:sp>
        <p:nvSpPr>
          <p:cNvPr id="1003" name="Google Shape;1003;p71"/>
          <p:cNvSpPr txBox="1"/>
          <p:nvPr/>
        </p:nvSpPr>
        <p:spPr>
          <a:xfrm>
            <a:off x="975471" y="3576296"/>
            <a:ext cx="1320900" cy="7545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6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600">
              <a:solidFill>
                <a:schemeClr val="dk1"/>
              </a:solidFill>
            </a:endParaRPr>
          </a:p>
        </p:txBody>
      </p:sp>
      <p:sp>
        <p:nvSpPr>
          <p:cNvPr id="1004" name="Google Shape;1004;p71"/>
          <p:cNvSpPr txBox="1"/>
          <p:nvPr/>
        </p:nvSpPr>
        <p:spPr>
          <a:xfrm>
            <a:off x="1325857" y="3344416"/>
            <a:ext cx="620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Caption</a:t>
            </a:r>
            <a:endParaRPr b="1" sz="900">
              <a:solidFill>
                <a:schemeClr val="dk1"/>
              </a:solidFill>
            </a:endParaRPr>
          </a:p>
        </p:txBody>
      </p:sp>
      <p:sp>
        <p:nvSpPr>
          <p:cNvPr id="1005" name="Google Shape;1005;p71"/>
          <p:cNvSpPr txBox="1"/>
          <p:nvPr/>
        </p:nvSpPr>
        <p:spPr>
          <a:xfrm>
            <a:off x="1393441" y="2591762"/>
            <a:ext cx="485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rPr>
              <a:t>Audio</a:t>
            </a:r>
            <a:endParaRPr b="1" sz="800">
              <a:solidFill>
                <a:schemeClr val="dk1"/>
              </a:solidFill>
            </a:endParaRPr>
          </a:p>
        </p:txBody>
      </p:sp>
      <p:sp>
        <p:nvSpPr>
          <p:cNvPr id="1006" name="Google Shape;1006;p71"/>
          <p:cNvSpPr txBox="1"/>
          <p:nvPr/>
        </p:nvSpPr>
        <p:spPr>
          <a:xfrm>
            <a:off x="1370585" y="1780900"/>
            <a:ext cx="530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Image</a:t>
            </a:r>
            <a:endParaRPr b="1" sz="900">
              <a:solidFill>
                <a:schemeClr val="dk1"/>
              </a:solidFill>
            </a:endParaRPr>
          </a:p>
        </p:txBody>
      </p:sp>
      <p:cxnSp>
        <p:nvCxnSpPr>
          <p:cNvPr id="1007" name="Google Shape;1007;p71"/>
          <p:cNvCxnSpPr/>
          <p:nvPr/>
        </p:nvCxnSpPr>
        <p:spPr>
          <a:xfrm flipH="1" rot="10800000">
            <a:off x="2166100" y="2280375"/>
            <a:ext cx="1125900" cy="600"/>
          </a:xfrm>
          <a:prstGeom prst="straightConnector1">
            <a:avLst/>
          </a:prstGeom>
          <a:noFill/>
          <a:ln cap="flat" cmpd="sng" w="38100">
            <a:solidFill>
              <a:schemeClr val="dk1"/>
            </a:solidFill>
            <a:prstDash val="solid"/>
            <a:round/>
            <a:headEnd len="med" w="med" type="none"/>
            <a:tailEnd len="med" w="med" type="triangle"/>
          </a:ln>
        </p:spPr>
      </p:cxnSp>
      <p:cxnSp>
        <p:nvCxnSpPr>
          <p:cNvPr id="1008" name="Google Shape;1008;p71"/>
          <p:cNvCxnSpPr/>
          <p:nvPr/>
        </p:nvCxnSpPr>
        <p:spPr>
          <a:xfrm flipH="1" rot="10800000">
            <a:off x="2166074" y="3057750"/>
            <a:ext cx="1131300" cy="5400"/>
          </a:xfrm>
          <a:prstGeom prst="straightConnector1">
            <a:avLst/>
          </a:prstGeom>
          <a:noFill/>
          <a:ln cap="flat" cmpd="sng" w="38100">
            <a:solidFill>
              <a:schemeClr val="dk1"/>
            </a:solidFill>
            <a:prstDash val="solid"/>
            <a:round/>
            <a:headEnd len="med" w="med" type="none"/>
            <a:tailEnd len="med" w="med" type="triangle"/>
          </a:ln>
        </p:spPr>
      </p:cxnSp>
      <p:cxnSp>
        <p:nvCxnSpPr>
          <p:cNvPr id="1009" name="Google Shape;1009;p71"/>
          <p:cNvCxnSpPr/>
          <p:nvPr/>
        </p:nvCxnSpPr>
        <p:spPr>
          <a:xfrm>
            <a:off x="2334125" y="3964400"/>
            <a:ext cx="996900" cy="2100"/>
          </a:xfrm>
          <a:prstGeom prst="straightConnector1">
            <a:avLst/>
          </a:prstGeom>
          <a:noFill/>
          <a:ln cap="flat" cmpd="sng" w="38100">
            <a:solidFill>
              <a:schemeClr val="dk1"/>
            </a:solidFill>
            <a:prstDash val="solid"/>
            <a:round/>
            <a:headEnd len="med" w="med" type="none"/>
            <a:tailEnd len="med" w="med" type="triangle"/>
          </a:ln>
        </p:spPr>
      </p:cxnSp>
      <p:pic>
        <p:nvPicPr>
          <p:cNvPr id="1010" name="Google Shape;1010;p71"/>
          <p:cNvPicPr preferRelativeResize="0"/>
          <p:nvPr/>
        </p:nvPicPr>
        <p:blipFill>
          <a:blip r:embed="rId5">
            <a:alphaModFix/>
          </a:blip>
          <a:stretch>
            <a:fillRect/>
          </a:stretch>
        </p:blipFill>
        <p:spPr>
          <a:xfrm>
            <a:off x="3368774" y="1675950"/>
            <a:ext cx="159408" cy="915800"/>
          </a:xfrm>
          <a:prstGeom prst="rect">
            <a:avLst/>
          </a:prstGeom>
          <a:noFill/>
          <a:ln>
            <a:noFill/>
          </a:ln>
        </p:spPr>
      </p:pic>
      <p:pic>
        <p:nvPicPr>
          <p:cNvPr id="1011" name="Google Shape;1011;p71"/>
          <p:cNvPicPr preferRelativeResize="0"/>
          <p:nvPr/>
        </p:nvPicPr>
        <p:blipFill>
          <a:blip r:embed="rId5">
            <a:alphaModFix/>
          </a:blip>
          <a:stretch>
            <a:fillRect/>
          </a:stretch>
        </p:blipFill>
        <p:spPr>
          <a:xfrm>
            <a:off x="3368774" y="2591750"/>
            <a:ext cx="159408" cy="915800"/>
          </a:xfrm>
          <a:prstGeom prst="rect">
            <a:avLst/>
          </a:prstGeom>
          <a:noFill/>
          <a:ln>
            <a:noFill/>
          </a:ln>
        </p:spPr>
      </p:pic>
      <p:pic>
        <p:nvPicPr>
          <p:cNvPr id="1012" name="Google Shape;1012;p71"/>
          <p:cNvPicPr preferRelativeResize="0"/>
          <p:nvPr/>
        </p:nvPicPr>
        <p:blipFill>
          <a:blip r:embed="rId5">
            <a:alphaModFix/>
          </a:blip>
          <a:stretch>
            <a:fillRect/>
          </a:stretch>
        </p:blipFill>
        <p:spPr>
          <a:xfrm>
            <a:off x="3368774" y="3495650"/>
            <a:ext cx="159408" cy="915800"/>
          </a:xfrm>
          <a:prstGeom prst="rect">
            <a:avLst/>
          </a:prstGeom>
          <a:noFill/>
          <a:ln>
            <a:noFill/>
          </a:ln>
        </p:spPr>
      </p:pic>
      <p:sp>
        <p:nvSpPr>
          <p:cNvPr id="1013" name="Google Shape;1013;p71"/>
          <p:cNvSpPr/>
          <p:nvPr/>
        </p:nvSpPr>
        <p:spPr>
          <a:xfrm>
            <a:off x="3686863" y="1746450"/>
            <a:ext cx="360900" cy="2606400"/>
          </a:xfrm>
          <a:prstGeom prst="rightBrace">
            <a:avLst>
              <a:gd fmla="val 50000"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4" name="Google Shape;1014;p71"/>
          <p:cNvSpPr/>
          <p:nvPr/>
        </p:nvSpPr>
        <p:spPr>
          <a:xfrm>
            <a:off x="4135925" y="2913500"/>
            <a:ext cx="314400" cy="3054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5" name="Google Shape;1015;p71"/>
          <p:cNvSpPr txBox="1"/>
          <p:nvPr/>
        </p:nvSpPr>
        <p:spPr>
          <a:xfrm>
            <a:off x="2797250" y="1370538"/>
            <a:ext cx="1692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Logits Aggregation</a:t>
            </a:r>
            <a:endParaRPr b="1" sz="1100">
              <a:solidFill>
                <a:schemeClr val="dk1"/>
              </a:solidFill>
            </a:endParaRPr>
          </a:p>
        </p:txBody>
      </p:sp>
      <p:pic>
        <p:nvPicPr>
          <p:cNvPr id="1016" name="Google Shape;1016;p71"/>
          <p:cNvPicPr preferRelativeResize="0"/>
          <p:nvPr/>
        </p:nvPicPr>
        <p:blipFill>
          <a:blip r:embed="rId5">
            <a:alphaModFix/>
          </a:blip>
          <a:stretch>
            <a:fillRect/>
          </a:stretch>
        </p:blipFill>
        <p:spPr>
          <a:xfrm>
            <a:off x="4506427" y="2008885"/>
            <a:ext cx="360900" cy="2073477"/>
          </a:xfrm>
          <a:prstGeom prst="rect">
            <a:avLst/>
          </a:prstGeom>
          <a:noFill/>
          <a:ln>
            <a:noFill/>
          </a:ln>
        </p:spPr>
      </p:pic>
      <p:cxnSp>
        <p:nvCxnSpPr>
          <p:cNvPr id="1017" name="Google Shape;1017;p71"/>
          <p:cNvCxnSpPr/>
          <p:nvPr/>
        </p:nvCxnSpPr>
        <p:spPr>
          <a:xfrm flipH="1" rot="10800000">
            <a:off x="4973599" y="3042925"/>
            <a:ext cx="1131300" cy="5400"/>
          </a:xfrm>
          <a:prstGeom prst="straightConnector1">
            <a:avLst/>
          </a:prstGeom>
          <a:noFill/>
          <a:ln cap="flat" cmpd="sng" w="38100">
            <a:solidFill>
              <a:schemeClr val="dk1"/>
            </a:solidFill>
            <a:prstDash val="solid"/>
            <a:round/>
            <a:headEnd len="med" w="med" type="none"/>
            <a:tailEnd len="med" w="med" type="triangle"/>
          </a:ln>
        </p:spPr>
      </p:cxnSp>
      <p:sp>
        <p:nvSpPr>
          <p:cNvPr id="1018" name="Google Shape;1018;p71"/>
          <p:cNvSpPr txBox="1"/>
          <p:nvPr/>
        </p:nvSpPr>
        <p:spPr>
          <a:xfrm>
            <a:off x="5090250" y="2682200"/>
            <a:ext cx="711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SoftMax</a:t>
            </a:r>
            <a:endParaRPr b="1" sz="1000">
              <a:solidFill>
                <a:schemeClr val="dk1"/>
              </a:solidFill>
            </a:endParaRPr>
          </a:p>
        </p:txBody>
      </p:sp>
      <p:sp>
        <p:nvSpPr>
          <p:cNvPr id="1019" name="Google Shape;1019;p71"/>
          <p:cNvSpPr/>
          <p:nvPr/>
        </p:nvSpPr>
        <p:spPr>
          <a:xfrm>
            <a:off x="6244375" y="2724775"/>
            <a:ext cx="1591200" cy="641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Predicted Age</a:t>
            </a:r>
            <a:endParaRPr b="1"/>
          </a:p>
        </p:txBody>
      </p:sp>
      <p:sp>
        <p:nvSpPr>
          <p:cNvPr id="1020" name="Google Shape;1020;p71"/>
          <p:cNvSpPr/>
          <p:nvPr/>
        </p:nvSpPr>
        <p:spPr>
          <a:xfrm>
            <a:off x="5539400" y="4246275"/>
            <a:ext cx="3274500" cy="516900"/>
          </a:xfrm>
          <a:prstGeom prst="roundRect">
            <a:avLst>
              <a:gd fmla="val 16667" name="adj"/>
            </a:avLst>
          </a:prstGeom>
          <a:solidFill>
            <a:srgbClr val="D9D2E9">
              <a:alpha val="60780"/>
            </a:srgbClr>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COMBINED TESTING ACCURACY: </a:t>
            </a:r>
            <a:r>
              <a:rPr b="1" lang="es" sz="1900"/>
              <a:t>0.55</a:t>
            </a:r>
            <a:endParaRPr b="1" sz="1200"/>
          </a:p>
        </p:txBody>
      </p:sp>
      <p:sp>
        <p:nvSpPr>
          <p:cNvPr id="1021" name="Google Shape;1021;p71"/>
          <p:cNvSpPr/>
          <p:nvPr/>
        </p:nvSpPr>
        <p:spPr>
          <a:xfrm>
            <a:off x="6153725" y="3507550"/>
            <a:ext cx="1896600" cy="684000"/>
          </a:xfrm>
          <a:prstGeom prst="roundRect">
            <a:avLst>
              <a:gd fmla="val 16667" name="adj"/>
            </a:avLst>
          </a:prstGeom>
          <a:no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022" name="Google Shape;1022;p71"/>
          <p:cNvSpPr txBox="1"/>
          <p:nvPr/>
        </p:nvSpPr>
        <p:spPr>
          <a:xfrm>
            <a:off x="6186125" y="3540725"/>
            <a:ext cx="21648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Image Test Accuracy: </a:t>
            </a:r>
            <a:r>
              <a:rPr b="1" lang="es" sz="1000">
                <a:solidFill>
                  <a:schemeClr val="dk1"/>
                </a:solidFill>
              </a:rPr>
              <a:t>0.535</a:t>
            </a:r>
            <a:endParaRPr b="1" sz="1000">
              <a:solidFill>
                <a:schemeClr val="dk1"/>
              </a:solidFill>
            </a:endParaRPr>
          </a:p>
          <a:p>
            <a:pPr indent="0" lvl="0" marL="0" rtl="0" algn="l">
              <a:spcBef>
                <a:spcPts val="0"/>
              </a:spcBef>
              <a:spcAft>
                <a:spcPts val="0"/>
              </a:spcAft>
              <a:buNone/>
            </a:pPr>
            <a:r>
              <a:rPr lang="es" sz="1000">
                <a:solidFill>
                  <a:schemeClr val="dk1"/>
                </a:solidFill>
              </a:rPr>
              <a:t>Audio Test Accuracy: </a:t>
            </a:r>
            <a:r>
              <a:rPr b="1" lang="es" sz="1000">
                <a:solidFill>
                  <a:schemeClr val="dk1"/>
                </a:solidFill>
              </a:rPr>
              <a:t>0.49</a:t>
            </a:r>
            <a:endParaRPr b="1" sz="1000">
              <a:solidFill>
                <a:schemeClr val="dk1"/>
              </a:solidFill>
            </a:endParaRPr>
          </a:p>
          <a:p>
            <a:pPr indent="0" lvl="0" marL="0" rtl="0" algn="l">
              <a:spcBef>
                <a:spcPts val="0"/>
              </a:spcBef>
              <a:spcAft>
                <a:spcPts val="0"/>
              </a:spcAft>
              <a:buNone/>
            </a:pPr>
            <a:r>
              <a:rPr lang="es" sz="1000">
                <a:solidFill>
                  <a:schemeClr val="dk1"/>
                </a:solidFill>
              </a:rPr>
              <a:t>Text Test Accuracy: </a:t>
            </a:r>
            <a:r>
              <a:rPr b="1" lang="es" sz="1000">
                <a:solidFill>
                  <a:schemeClr val="dk1"/>
                </a:solidFill>
              </a:rPr>
              <a:t>0.49</a:t>
            </a:r>
            <a:endParaRPr b="1" sz="1000">
              <a:solidFill>
                <a:schemeClr val="dk1"/>
              </a:solidFill>
            </a:endParaRPr>
          </a:p>
        </p:txBody>
      </p:sp>
      <p:sp>
        <p:nvSpPr>
          <p:cNvPr id="1023" name="Google Shape;1023;p71"/>
          <p:cNvSpPr/>
          <p:nvPr/>
        </p:nvSpPr>
        <p:spPr>
          <a:xfrm>
            <a:off x="5425175" y="1471325"/>
            <a:ext cx="3353700" cy="1137900"/>
          </a:xfrm>
          <a:prstGeom prst="snip1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4" name="Google Shape;1024;p71"/>
          <p:cNvSpPr/>
          <p:nvPr/>
        </p:nvSpPr>
        <p:spPr>
          <a:xfrm rot="5400000">
            <a:off x="7760375" y="3248000"/>
            <a:ext cx="1443000" cy="261900"/>
          </a:xfrm>
          <a:prstGeom prst="stripedRightArrow">
            <a:avLst>
              <a:gd fmla="val 50363" name="adj1"/>
              <a:gd fmla="val 97184" name="adj2"/>
            </a:avLst>
          </a:prstGeom>
          <a:solidFill>
            <a:srgbClr val="D9D2E9"/>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5" name="Google Shape;1025;p71"/>
          <p:cNvSpPr txBox="1"/>
          <p:nvPr/>
        </p:nvSpPr>
        <p:spPr>
          <a:xfrm>
            <a:off x="5527525" y="1409213"/>
            <a:ext cx="3024900" cy="101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chemeClr val="dk1"/>
                </a:solidFill>
              </a:rPr>
              <a:t>With the combination of predictions we have obtained an improved solution in terms of Test Accuracy. </a:t>
            </a:r>
            <a:r>
              <a:rPr b="1" lang="es" sz="1000">
                <a:solidFill>
                  <a:schemeClr val="dk1"/>
                </a:solidFill>
              </a:rPr>
              <a:t>We have outscored the results of task b </a:t>
            </a:r>
            <a:r>
              <a:rPr lang="es" sz="1000">
                <a:solidFill>
                  <a:schemeClr val="dk1"/>
                </a:solidFill>
              </a:rPr>
              <a:t>only using images, so we can confirm that t</a:t>
            </a:r>
            <a:r>
              <a:rPr b="1" lang="es" sz="1000">
                <a:solidFill>
                  <a:schemeClr val="dk1"/>
                </a:solidFill>
              </a:rPr>
              <a:t>he use of different data types in a multimodal model is a way of improve our classification model.</a:t>
            </a:r>
            <a:endParaRPr b="1" sz="10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72"/>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h. Ablation Study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h. Ablation Study</a:t>
            </a:r>
            <a:endParaRPr/>
          </a:p>
        </p:txBody>
      </p:sp>
      <p:sp>
        <p:nvSpPr>
          <p:cNvPr id="1036" name="Google Shape;1036;p73"/>
          <p:cNvSpPr/>
          <p:nvPr/>
        </p:nvSpPr>
        <p:spPr>
          <a:xfrm>
            <a:off x="585249" y="1438498"/>
            <a:ext cx="1452600" cy="26064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37" name="Google Shape;1037;p73"/>
          <p:cNvPicPr preferRelativeResize="0"/>
          <p:nvPr/>
        </p:nvPicPr>
        <p:blipFill>
          <a:blip r:embed="rId3">
            <a:alphaModFix/>
          </a:blip>
          <a:stretch>
            <a:fillRect/>
          </a:stretch>
        </p:blipFill>
        <p:spPr>
          <a:xfrm>
            <a:off x="955821" y="1630308"/>
            <a:ext cx="711525" cy="641829"/>
          </a:xfrm>
          <a:prstGeom prst="rect">
            <a:avLst/>
          </a:prstGeom>
          <a:noFill/>
          <a:ln>
            <a:noFill/>
          </a:ln>
        </p:spPr>
      </p:pic>
      <p:pic>
        <p:nvPicPr>
          <p:cNvPr id="1038" name="Google Shape;1038;p73"/>
          <p:cNvPicPr preferRelativeResize="0"/>
          <p:nvPr/>
        </p:nvPicPr>
        <p:blipFill rotWithShape="1">
          <a:blip r:embed="rId4">
            <a:alphaModFix/>
          </a:blip>
          <a:srcRect b="0" l="2388" r="7497" t="0"/>
          <a:stretch/>
        </p:blipFill>
        <p:spPr>
          <a:xfrm>
            <a:off x="884119" y="2354305"/>
            <a:ext cx="854904" cy="641830"/>
          </a:xfrm>
          <a:prstGeom prst="rect">
            <a:avLst/>
          </a:prstGeom>
          <a:noFill/>
          <a:ln>
            <a:noFill/>
          </a:ln>
        </p:spPr>
      </p:pic>
      <p:sp>
        <p:nvSpPr>
          <p:cNvPr id="1039" name="Google Shape;1039;p73"/>
          <p:cNvSpPr txBox="1"/>
          <p:nvPr/>
        </p:nvSpPr>
        <p:spPr>
          <a:xfrm>
            <a:off x="651096" y="3190996"/>
            <a:ext cx="1320900" cy="7545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6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600">
              <a:solidFill>
                <a:schemeClr val="dk1"/>
              </a:solidFill>
            </a:endParaRPr>
          </a:p>
        </p:txBody>
      </p:sp>
      <p:sp>
        <p:nvSpPr>
          <p:cNvPr id="1040" name="Google Shape;1040;p73"/>
          <p:cNvSpPr txBox="1"/>
          <p:nvPr/>
        </p:nvSpPr>
        <p:spPr>
          <a:xfrm>
            <a:off x="1001482" y="2959116"/>
            <a:ext cx="620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Caption</a:t>
            </a:r>
            <a:endParaRPr b="1" sz="900">
              <a:solidFill>
                <a:schemeClr val="dk1"/>
              </a:solidFill>
            </a:endParaRPr>
          </a:p>
        </p:txBody>
      </p:sp>
      <p:sp>
        <p:nvSpPr>
          <p:cNvPr id="1041" name="Google Shape;1041;p73"/>
          <p:cNvSpPr txBox="1"/>
          <p:nvPr/>
        </p:nvSpPr>
        <p:spPr>
          <a:xfrm>
            <a:off x="1069066" y="2206462"/>
            <a:ext cx="485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rPr>
              <a:t>Audio</a:t>
            </a:r>
            <a:endParaRPr b="1" sz="800">
              <a:solidFill>
                <a:schemeClr val="dk1"/>
              </a:solidFill>
            </a:endParaRPr>
          </a:p>
        </p:txBody>
      </p:sp>
      <p:sp>
        <p:nvSpPr>
          <p:cNvPr id="1042" name="Google Shape;1042;p73"/>
          <p:cNvSpPr txBox="1"/>
          <p:nvPr/>
        </p:nvSpPr>
        <p:spPr>
          <a:xfrm>
            <a:off x="1046210" y="1395600"/>
            <a:ext cx="530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Image</a:t>
            </a:r>
            <a:endParaRPr b="1" sz="900">
              <a:solidFill>
                <a:schemeClr val="dk1"/>
              </a:solidFill>
            </a:endParaRPr>
          </a:p>
        </p:txBody>
      </p:sp>
      <p:cxnSp>
        <p:nvCxnSpPr>
          <p:cNvPr id="1043" name="Google Shape;1043;p73"/>
          <p:cNvCxnSpPr/>
          <p:nvPr/>
        </p:nvCxnSpPr>
        <p:spPr>
          <a:xfrm flipH="1" rot="10800000">
            <a:off x="1841725" y="1895075"/>
            <a:ext cx="1125900" cy="600"/>
          </a:xfrm>
          <a:prstGeom prst="straightConnector1">
            <a:avLst/>
          </a:prstGeom>
          <a:noFill/>
          <a:ln cap="flat" cmpd="sng" w="38100">
            <a:solidFill>
              <a:schemeClr val="dk1"/>
            </a:solidFill>
            <a:prstDash val="solid"/>
            <a:round/>
            <a:headEnd len="med" w="med" type="none"/>
            <a:tailEnd len="med" w="med" type="triangle"/>
          </a:ln>
        </p:spPr>
      </p:cxnSp>
      <p:cxnSp>
        <p:nvCxnSpPr>
          <p:cNvPr id="1044" name="Google Shape;1044;p73"/>
          <p:cNvCxnSpPr/>
          <p:nvPr/>
        </p:nvCxnSpPr>
        <p:spPr>
          <a:xfrm flipH="1" rot="10800000">
            <a:off x="1841699" y="2672450"/>
            <a:ext cx="1131300" cy="5400"/>
          </a:xfrm>
          <a:prstGeom prst="straightConnector1">
            <a:avLst/>
          </a:prstGeom>
          <a:noFill/>
          <a:ln cap="flat" cmpd="sng" w="38100">
            <a:solidFill>
              <a:schemeClr val="dk1"/>
            </a:solidFill>
            <a:prstDash val="solid"/>
            <a:round/>
            <a:headEnd len="med" w="med" type="none"/>
            <a:tailEnd len="med" w="med" type="triangle"/>
          </a:ln>
        </p:spPr>
      </p:cxnSp>
      <p:cxnSp>
        <p:nvCxnSpPr>
          <p:cNvPr id="1045" name="Google Shape;1045;p73"/>
          <p:cNvCxnSpPr/>
          <p:nvPr/>
        </p:nvCxnSpPr>
        <p:spPr>
          <a:xfrm>
            <a:off x="2009750" y="3579100"/>
            <a:ext cx="996900" cy="2100"/>
          </a:xfrm>
          <a:prstGeom prst="straightConnector1">
            <a:avLst/>
          </a:prstGeom>
          <a:noFill/>
          <a:ln cap="flat" cmpd="sng" w="38100">
            <a:solidFill>
              <a:schemeClr val="dk1"/>
            </a:solidFill>
            <a:prstDash val="solid"/>
            <a:round/>
            <a:headEnd len="med" w="med" type="none"/>
            <a:tailEnd len="med" w="med" type="triangle"/>
          </a:ln>
        </p:spPr>
      </p:cxnSp>
      <p:pic>
        <p:nvPicPr>
          <p:cNvPr id="1046" name="Google Shape;1046;p73"/>
          <p:cNvPicPr preferRelativeResize="0"/>
          <p:nvPr/>
        </p:nvPicPr>
        <p:blipFill>
          <a:blip r:embed="rId5">
            <a:alphaModFix/>
          </a:blip>
          <a:stretch>
            <a:fillRect/>
          </a:stretch>
        </p:blipFill>
        <p:spPr>
          <a:xfrm>
            <a:off x="3044399" y="1290650"/>
            <a:ext cx="159408" cy="915800"/>
          </a:xfrm>
          <a:prstGeom prst="rect">
            <a:avLst/>
          </a:prstGeom>
          <a:noFill/>
          <a:ln>
            <a:noFill/>
          </a:ln>
        </p:spPr>
      </p:pic>
      <p:pic>
        <p:nvPicPr>
          <p:cNvPr id="1047" name="Google Shape;1047;p73"/>
          <p:cNvPicPr preferRelativeResize="0"/>
          <p:nvPr/>
        </p:nvPicPr>
        <p:blipFill>
          <a:blip r:embed="rId5">
            <a:alphaModFix/>
          </a:blip>
          <a:stretch>
            <a:fillRect/>
          </a:stretch>
        </p:blipFill>
        <p:spPr>
          <a:xfrm>
            <a:off x="3044399" y="2206450"/>
            <a:ext cx="159408" cy="915800"/>
          </a:xfrm>
          <a:prstGeom prst="rect">
            <a:avLst/>
          </a:prstGeom>
          <a:noFill/>
          <a:ln>
            <a:noFill/>
          </a:ln>
        </p:spPr>
      </p:pic>
      <p:pic>
        <p:nvPicPr>
          <p:cNvPr id="1048" name="Google Shape;1048;p73"/>
          <p:cNvPicPr preferRelativeResize="0"/>
          <p:nvPr/>
        </p:nvPicPr>
        <p:blipFill>
          <a:blip r:embed="rId5">
            <a:alphaModFix/>
          </a:blip>
          <a:stretch>
            <a:fillRect/>
          </a:stretch>
        </p:blipFill>
        <p:spPr>
          <a:xfrm>
            <a:off x="3044399" y="3110350"/>
            <a:ext cx="159408" cy="915800"/>
          </a:xfrm>
          <a:prstGeom prst="rect">
            <a:avLst/>
          </a:prstGeom>
          <a:noFill/>
          <a:ln>
            <a:noFill/>
          </a:ln>
        </p:spPr>
      </p:pic>
      <p:sp>
        <p:nvSpPr>
          <p:cNvPr id="1049" name="Google Shape;1049;p73"/>
          <p:cNvSpPr/>
          <p:nvPr/>
        </p:nvSpPr>
        <p:spPr>
          <a:xfrm>
            <a:off x="3814050" y="1381725"/>
            <a:ext cx="360900" cy="2606400"/>
          </a:xfrm>
          <a:prstGeom prst="rightBrace">
            <a:avLst>
              <a:gd fmla="val 50000"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0" name="Google Shape;1050;p73"/>
          <p:cNvSpPr/>
          <p:nvPr/>
        </p:nvSpPr>
        <p:spPr>
          <a:xfrm>
            <a:off x="4210350" y="2532225"/>
            <a:ext cx="314400" cy="3054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1" name="Google Shape;1051;p73"/>
          <p:cNvSpPr txBox="1"/>
          <p:nvPr/>
        </p:nvSpPr>
        <p:spPr>
          <a:xfrm>
            <a:off x="2973000" y="985250"/>
            <a:ext cx="11697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Weighted Sum</a:t>
            </a:r>
            <a:endParaRPr b="1" sz="1100">
              <a:solidFill>
                <a:schemeClr val="dk1"/>
              </a:solidFill>
            </a:endParaRPr>
          </a:p>
        </p:txBody>
      </p:sp>
      <p:sp>
        <p:nvSpPr>
          <p:cNvPr id="1052" name="Google Shape;1052;p73"/>
          <p:cNvSpPr/>
          <p:nvPr/>
        </p:nvSpPr>
        <p:spPr>
          <a:xfrm>
            <a:off x="3277500" y="1632900"/>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3" name="Google Shape;1053;p73"/>
          <p:cNvSpPr/>
          <p:nvPr/>
        </p:nvSpPr>
        <p:spPr>
          <a:xfrm>
            <a:off x="3288225" y="256927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4" name="Google Shape;1054;p73"/>
          <p:cNvSpPr/>
          <p:nvPr/>
        </p:nvSpPr>
        <p:spPr>
          <a:xfrm>
            <a:off x="3286175" y="3456200"/>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5" name="Google Shape;1055;p73"/>
          <p:cNvSpPr txBox="1"/>
          <p:nvPr/>
        </p:nvSpPr>
        <p:spPr>
          <a:xfrm>
            <a:off x="3464525" y="1552175"/>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5DFD46"/>
                </a:solidFill>
              </a:rPr>
              <a:t>1.2</a:t>
            </a:r>
            <a:endParaRPr b="1">
              <a:solidFill>
                <a:srgbClr val="5DFD46"/>
              </a:solidFill>
            </a:endParaRPr>
          </a:p>
        </p:txBody>
      </p:sp>
      <p:pic>
        <p:nvPicPr>
          <p:cNvPr id="1056" name="Google Shape;1056;p73"/>
          <p:cNvPicPr preferRelativeResize="0"/>
          <p:nvPr/>
        </p:nvPicPr>
        <p:blipFill>
          <a:blip r:embed="rId5">
            <a:alphaModFix/>
          </a:blip>
          <a:stretch>
            <a:fillRect/>
          </a:stretch>
        </p:blipFill>
        <p:spPr>
          <a:xfrm>
            <a:off x="4580852" y="1627610"/>
            <a:ext cx="360900" cy="2073477"/>
          </a:xfrm>
          <a:prstGeom prst="rect">
            <a:avLst/>
          </a:prstGeom>
          <a:noFill/>
          <a:ln>
            <a:noFill/>
          </a:ln>
        </p:spPr>
      </p:pic>
      <p:cxnSp>
        <p:nvCxnSpPr>
          <p:cNvPr id="1057" name="Google Shape;1057;p73"/>
          <p:cNvCxnSpPr/>
          <p:nvPr/>
        </p:nvCxnSpPr>
        <p:spPr>
          <a:xfrm flipH="1" rot="10800000">
            <a:off x="5064624" y="2004150"/>
            <a:ext cx="1131300" cy="5400"/>
          </a:xfrm>
          <a:prstGeom prst="straightConnector1">
            <a:avLst/>
          </a:prstGeom>
          <a:noFill/>
          <a:ln cap="flat" cmpd="sng" w="38100">
            <a:solidFill>
              <a:schemeClr val="dk1"/>
            </a:solidFill>
            <a:prstDash val="solid"/>
            <a:round/>
            <a:headEnd len="med" w="med" type="none"/>
            <a:tailEnd len="med" w="med" type="triangle"/>
          </a:ln>
        </p:spPr>
      </p:cxnSp>
      <p:sp>
        <p:nvSpPr>
          <p:cNvPr id="1058" name="Google Shape;1058;p73"/>
          <p:cNvSpPr txBox="1"/>
          <p:nvPr/>
        </p:nvSpPr>
        <p:spPr>
          <a:xfrm>
            <a:off x="5207675" y="1589225"/>
            <a:ext cx="711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SoftMax</a:t>
            </a:r>
            <a:endParaRPr b="1" sz="1000">
              <a:solidFill>
                <a:schemeClr val="dk1"/>
              </a:solidFill>
            </a:endParaRPr>
          </a:p>
        </p:txBody>
      </p:sp>
      <p:sp>
        <p:nvSpPr>
          <p:cNvPr id="1059" name="Google Shape;1059;p73"/>
          <p:cNvSpPr/>
          <p:nvPr/>
        </p:nvSpPr>
        <p:spPr>
          <a:xfrm>
            <a:off x="6318800" y="1628363"/>
            <a:ext cx="1591200" cy="641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Predicted Age</a:t>
            </a:r>
            <a:endParaRPr b="1"/>
          </a:p>
        </p:txBody>
      </p:sp>
      <p:sp>
        <p:nvSpPr>
          <p:cNvPr id="1060" name="Google Shape;1060;p73"/>
          <p:cNvSpPr/>
          <p:nvPr/>
        </p:nvSpPr>
        <p:spPr>
          <a:xfrm>
            <a:off x="5707400" y="4196650"/>
            <a:ext cx="2814000" cy="382500"/>
          </a:xfrm>
          <a:prstGeom prst="roundRect">
            <a:avLst>
              <a:gd fmla="val 16667" name="adj"/>
            </a:avLst>
          </a:prstGeom>
          <a:solidFill>
            <a:srgbClr val="D9D2E9">
              <a:alpha val="60780"/>
            </a:srgbClr>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t>TESTING ACCURACY: </a:t>
            </a:r>
            <a:r>
              <a:rPr b="1" lang="es" sz="1800"/>
              <a:t>0.55</a:t>
            </a:r>
            <a:endParaRPr b="1" sz="1100"/>
          </a:p>
        </p:txBody>
      </p:sp>
      <p:sp>
        <p:nvSpPr>
          <p:cNvPr id="1061" name="Google Shape;1061;p73"/>
          <p:cNvSpPr txBox="1"/>
          <p:nvPr/>
        </p:nvSpPr>
        <p:spPr>
          <a:xfrm>
            <a:off x="3464525" y="338210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0.8</a:t>
            </a:r>
            <a:endParaRPr b="1">
              <a:solidFill>
                <a:srgbClr val="FF0000"/>
              </a:solidFill>
            </a:endParaRPr>
          </a:p>
        </p:txBody>
      </p:sp>
      <p:sp>
        <p:nvSpPr>
          <p:cNvPr id="1062" name="Google Shape;1062;p73"/>
          <p:cNvSpPr txBox="1"/>
          <p:nvPr/>
        </p:nvSpPr>
        <p:spPr>
          <a:xfrm>
            <a:off x="3464525" y="2487175"/>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0.8</a:t>
            </a:r>
            <a:endParaRPr b="1">
              <a:solidFill>
                <a:srgbClr val="FF0000"/>
              </a:solidFill>
            </a:endParaRPr>
          </a:p>
        </p:txBody>
      </p:sp>
      <p:sp>
        <p:nvSpPr>
          <p:cNvPr id="1063" name="Google Shape;1063;p73"/>
          <p:cNvSpPr/>
          <p:nvPr/>
        </p:nvSpPr>
        <p:spPr>
          <a:xfrm>
            <a:off x="5164675" y="2354300"/>
            <a:ext cx="3595500" cy="1590000"/>
          </a:xfrm>
          <a:prstGeom prst="snip1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4" name="Google Shape;1064;p73"/>
          <p:cNvSpPr txBox="1"/>
          <p:nvPr/>
        </p:nvSpPr>
        <p:spPr>
          <a:xfrm>
            <a:off x="5207675" y="2395863"/>
            <a:ext cx="33672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The use of the weighted sum has not improved the final results a lot </a:t>
            </a:r>
            <a:r>
              <a:rPr i="1" lang="es" sz="1300">
                <a:solidFill>
                  <a:schemeClr val="dk1"/>
                </a:solidFill>
              </a:rPr>
              <a:t>(~0.001). </a:t>
            </a:r>
            <a:r>
              <a:rPr lang="es" sz="1300">
                <a:solidFill>
                  <a:schemeClr val="dk1"/>
                </a:solidFill>
              </a:rPr>
              <a:t>Maybe, the weight difference is very low to have an impact in the results or maybe the performance of the model has reached its limit and it is impossible to improve more the test accuracy.</a:t>
            </a:r>
            <a:endParaRPr sz="13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Week 2: </a:t>
            </a:r>
            <a:r>
              <a:rPr lang="es">
                <a:solidFill>
                  <a:schemeClr val="accent2"/>
                </a:solidFill>
              </a:rPr>
              <a:t>Out of context </a:t>
            </a:r>
            <a:r>
              <a:rPr lang="es"/>
              <a:t>o</a:t>
            </a:r>
            <a:r>
              <a:rPr lang="es"/>
              <a:t>bject recognition</a:t>
            </a:r>
            <a:endParaRPr/>
          </a:p>
        </p:txBody>
      </p:sp>
      <p:sp>
        <p:nvSpPr>
          <p:cNvPr id="204" name="Google Shape;204;p29"/>
          <p:cNvSpPr txBox="1"/>
          <p:nvPr/>
        </p:nvSpPr>
        <p:spPr>
          <a:xfrm>
            <a:off x="551900" y="716350"/>
            <a:ext cx="26406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rPr>
              <a:t>Case 1</a:t>
            </a:r>
            <a:r>
              <a:rPr lang="es" sz="1800">
                <a:solidFill>
                  <a:schemeClr val="dk1"/>
                </a:solidFill>
              </a:rPr>
              <a:t>: Well classified but low score</a:t>
            </a:r>
            <a:endParaRPr sz="1800">
              <a:solidFill>
                <a:schemeClr val="dk1"/>
              </a:solidFill>
            </a:endParaRPr>
          </a:p>
        </p:txBody>
      </p:sp>
      <p:cxnSp>
        <p:nvCxnSpPr>
          <p:cNvPr id="205" name="Google Shape;205;p29"/>
          <p:cNvCxnSpPr/>
          <p:nvPr/>
        </p:nvCxnSpPr>
        <p:spPr>
          <a:xfrm flipH="1">
            <a:off x="3399813" y="1023575"/>
            <a:ext cx="13800" cy="3738900"/>
          </a:xfrm>
          <a:prstGeom prst="straightConnector1">
            <a:avLst/>
          </a:prstGeom>
          <a:noFill/>
          <a:ln cap="flat" cmpd="sng" w="28575">
            <a:solidFill>
              <a:srgbClr val="287D7D"/>
            </a:solidFill>
            <a:prstDash val="dash"/>
            <a:round/>
            <a:headEnd len="med" w="med" type="none"/>
            <a:tailEnd len="med" w="med" type="none"/>
          </a:ln>
        </p:spPr>
      </p:cxnSp>
      <p:cxnSp>
        <p:nvCxnSpPr>
          <p:cNvPr id="206" name="Google Shape;206;p29"/>
          <p:cNvCxnSpPr/>
          <p:nvPr/>
        </p:nvCxnSpPr>
        <p:spPr>
          <a:xfrm flipH="1">
            <a:off x="6416288" y="1023575"/>
            <a:ext cx="13800" cy="3738900"/>
          </a:xfrm>
          <a:prstGeom prst="straightConnector1">
            <a:avLst/>
          </a:prstGeom>
          <a:noFill/>
          <a:ln cap="flat" cmpd="sng" w="28575">
            <a:solidFill>
              <a:srgbClr val="287D7D"/>
            </a:solidFill>
            <a:prstDash val="dash"/>
            <a:round/>
            <a:headEnd len="med" w="med" type="none"/>
            <a:tailEnd len="med" w="med" type="none"/>
          </a:ln>
        </p:spPr>
      </p:cxnSp>
      <p:sp>
        <p:nvSpPr>
          <p:cNvPr id="207" name="Google Shape;207;p29"/>
          <p:cNvSpPr txBox="1"/>
          <p:nvPr/>
        </p:nvSpPr>
        <p:spPr>
          <a:xfrm>
            <a:off x="3830424" y="716350"/>
            <a:ext cx="22461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rPr>
              <a:t>Case 2</a:t>
            </a:r>
            <a:r>
              <a:rPr lang="es" sz="1800">
                <a:solidFill>
                  <a:schemeClr val="dk1"/>
                </a:solidFill>
              </a:rPr>
              <a:t>: Wrongly classified</a:t>
            </a:r>
            <a:endParaRPr sz="1800">
              <a:solidFill>
                <a:schemeClr val="dk1"/>
              </a:solidFill>
            </a:endParaRPr>
          </a:p>
        </p:txBody>
      </p:sp>
      <p:sp>
        <p:nvSpPr>
          <p:cNvPr id="208" name="Google Shape;208;p29"/>
          <p:cNvSpPr txBox="1"/>
          <p:nvPr/>
        </p:nvSpPr>
        <p:spPr>
          <a:xfrm>
            <a:off x="6622575" y="716350"/>
            <a:ext cx="25560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rPr>
              <a:t>Case 3</a:t>
            </a:r>
            <a:r>
              <a:rPr lang="es" sz="1800">
                <a:solidFill>
                  <a:schemeClr val="dk1"/>
                </a:solidFill>
              </a:rPr>
              <a:t>: not detected</a:t>
            </a:r>
            <a:endParaRPr sz="1800">
              <a:solidFill>
                <a:schemeClr val="dk1"/>
              </a:solidFill>
            </a:endParaRPr>
          </a:p>
        </p:txBody>
      </p:sp>
      <p:pic>
        <p:nvPicPr>
          <p:cNvPr id="209" name="Google Shape;209;p29"/>
          <p:cNvPicPr preferRelativeResize="0"/>
          <p:nvPr/>
        </p:nvPicPr>
        <p:blipFill>
          <a:blip r:embed="rId3">
            <a:alphaModFix/>
          </a:blip>
          <a:stretch>
            <a:fillRect/>
          </a:stretch>
        </p:blipFill>
        <p:spPr>
          <a:xfrm>
            <a:off x="378025" y="1510975"/>
            <a:ext cx="2063885" cy="1610675"/>
          </a:xfrm>
          <a:prstGeom prst="rect">
            <a:avLst/>
          </a:prstGeom>
          <a:noFill/>
          <a:ln>
            <a:noFill/>
          </a:ln>
        </p:spPr>
      </p:pic>
      <p:pic>
        <p:nvPicPr>
          <p:cNvPr id="210" name="Google Shape;210;p29"/>
          <p:cNvPicPr preferRelativeResize="0"/>
          <p:nvPr/>
        </p:nvPicPr>
        <p:blipFill>
          <a:blip r:embed="rId4">
            <a:alphaModFix/>
          </a:blip>
          <a:stretch>
            <a:fillRect/>
          </a:stretch>
        </p:blipFill>
        <p:spPr>
          <a:xfrm>
            <a:off x="1227001" y="3232500"/>
            <a:ext cx="1965499" cy="1474099"/>
          </a:xfrm>
          <a:prstGeom prst="rect">
            <a:avLst/>
          </a:prstGeom>
          <a:noFill/>
          <a:ln>
            <a:noFill/>
          </a:ln>
        </p:spPr>
      </p:pic>
      <p:pic>
        <p:nvPicPr>
          <p:cNvPr id="211" name="Google Shape;211;p29"/>
          <p:cNvPicPr preferRelativeResize="0"/>
          <p:nvPr/>
        </p:nvPicPr>
        <p:blipFill rotWithShape="1">
          <a:blip r:embed="rId4">
            <a:alphaModFix/>
          </a:blip>
          <a:srcRect b="63130" l="13184" r="77606" t="26453"/>
          <a:stretch/>
        </p:blipFill>
        <p:spPr>
          <a:xfrm>
            <a:off x="155175" y="3514467"/>
            <a:ext cx="1274702" cy="1081282"/>
          </a:xfrm>
          <a:prstGeom prst="rect">
            <a:avLst/>
          </a:prstGeom>
          <a:noFill/>
          <a:ln cap="flat" cmpd="sng" w="9525">
            <a:solidFill>
              <a:schemeClr val="dk1"/>
            </a:solidFill>
            <a:prstDash val="solid"/>
            <a:round/>
            <a:headEnd len="sm" w="sm" type="none"/>
            <a:tailEnd len="sm" w="sm" type="none"/>
          </a:ln>
        </p:spPr>
      </p:pic>
      <p:pic>
        <p:nvPicPr>
          <p:cNvPr id="212" name="Google Shape;212;p29"/>
          <p:cNvPicPr preferRelativeResize="0"/>
          <p:nvPr/>
        </p:nvPicPr>
        <p:blipFill rotWithShape="1">
          <a:blip r:embed="rId3">
            <a:alphaModFix/>
          </a:blip>
          <a:srcRect b="30286" l="4136" r="79413" t="56115"/>
          <a:stretch/>
        </p:blipFill>
        <p:spPr>
          <a:xfrm>
            <a:off x="2050750" y="1496475"/>
            <a:ext cx="1030925" cy="665125"/>
          </a:xfrm>
          <a:prstGeom prst="rect">
            <a:avLst/>
          </a:prstGeom>
          <a:noFill/>
          <a:ln cap="flat" cmpd="sng" w="9525">
            <a:solidFill>
              <a:schemeClr val="dk1"/>
            </a:solidFill>
            <a:prstDash val="solid"/>
            <a:round/>
            <a:headEnd len="sm" w="sm" type="none"/>
            <a:tailEnd len="sm" w="sm" type="none"/>
          </a:ln>
        </p:spPr>
      </p:pic>
      <p:sp>
        <p:nvSpPr>
          <p:cNvPr id="213" name="Google Shape;213;p29"/>
          <p:cNvSpPr/>
          <p:nvPr/>
        </p:nvSpPr>
        <p:spPr>
          <a:xfrm>
            <a:off x="383150" y="2221363"/>
            <a:ext cx="462600" cy="4797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4" name="Google Shape;214;p29"/>
          <p:cNvCxnSpPr/>
          <p:nvPr/>
        </p:nvCxnSpPr>
        <p:spPr>
          <a:xfrm flipH="1" rot="10800000">
            <a:off x="845750" y="2050813"/>
            <a:ext cx="1238400" cy="410400"/>
          </a:xfrm>
          <a:prstGeom prst="straightConnector1">
            <a:avLst/>
          </a:prstGeom>
          <a:noFill/>
          <a:ln cap="flat" cmpd="sng" w="19050">
            <a:solidFill>
              <a:srgbClr val="FFFF00"/>
            </a:solidFill>
            <a:prstDash val="solid"/>
            <a:round/>
            <a:headEnd len="med" w="med" type="none"/>
            <a:tailEnd len="med" w="med" type="triangle"/>
          </a:ln>
        </p:spPr>
      </p:cxnSp>
      <p:sp>
        <p:nvSpPr>
          <p:cNvPr id="215" name="Google Shape;215;p29"/>
          <p:cNvSpPr/>
          <p:nvPr/>
        </p:nvSpPr>
        <p:spPr>
          <a:xfrm>
            <a:off x="1298863" y="3425700"/>
            <a:ext cx="462600" cy="4797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6" name="Google Shape;216;p29"/>
          <p:cNvPicPr preferRelativeResize="0"/>
          <p:nvPr/>
        </p:nvPicPr>
        <p:blipFill>
          <a:blip r:embed="rId5">
            <a:alphaModFix/>
          </a:blip>
          <a:stretch>
            <a:fillRect/>
          </a:stretch>
        </p:blipFill>
        <p:spPr>
          <a:xfrm>
            <a:off x="4206538" y="3232488"/>
            <a:ext cx="1823150" cy="1025536"/>
          </a:xfrm>
          <a:prstGeom prst="rect">
            <a:avLst/>
          </a:prstGeom>
          <a:noFill/>
          <a:ln>
            <a:noFill/>
          </a:ln>
        </p:spPr>
      </p:pic>
      <p:pic>
        <p:nvPicPr>
          <p:cNvPr id="217" name="Google Shape;217;p29"/>
          <p:cNvPicPr preferRelativeResize="0"/>
          <p:nvPr/>
        </p:nvPicPr>
        <p:blipFill>
          <a:blip r:embed="rId6">
            <a:alphaModFix/>
          </a:blip>
          <a:stretch>
            <a:fillRect/>
          </a:stretch>
        </p:blipFill>
        <p:spPr>
          <a:xfrm>
            <a:off x="6858464" y="1895550"/>
            <a:ext cx="1963182" cy="2009852"/>
          </a:xfrm>
          <a:prstGeom prst="rect">
            <a:avLst/>
          </a:prstGeom>
          <a:noFill/>
          <a:ln>
            <a:noFill/>
          </a:ln>
        </p:spPr>
      </p:pic>
      <p:pic>
        <p:nvPicPr>
          <p:cNvPr id="218" name="Google Shape;218;p29"/>
          <p:cNvPicPr preferRelativeResize="0"/>
          <p:nvPr/>
        </p:nvPicPr>
        <p:blipFill rotWithShape="1">
          <a:blip r:embed="rId5">
            <a:alphaModFix/>
          </a:blip>
          <a:srcRect b="74228" l="0" r="75587" t="1449"/>
          <a:stretch/>
        </p:blipFill>
        <p:spPr>
          <a:xfrm>
            <a:off x="3796953" y="3947093"/>
            <a:ext cx="1082450" cy="606635"/>
          </a:xfrm>
          <a:prstGeom prst="rect">
            <a:avLst/>
          </a:prstGeom>
          <a:noFill/>
          <a:ln cap="flat" cmpd="sng" w="9525">
            <a:solidFill>
              <a:schemeClr val="dk1"/>
            </a:solidFill>
            <a:prstDash val="solid"/>
            <a:round/>
            <a:headEnd len="sm" w="sm" type="none"/>
            <a:tailEnd len="sm" w="sm" type="none"/>
          </a:ln>
        </p:spPr>
      </p:pic>
      <p:sp>
        <p:nvSpPr>
          <p:cNvPr id="219" name="Google Shape;219;p29"/>
          <p:cNvSpPr/>
          <p:nvPr/>
        </p:nvSpPr>
        <p:spPr>
          <a:xfrm>
            <a:off x="4120428" y="3127575"/>
            <a:ext cx="575400" cy="4797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0" name="Google Shape;220;p29"/>
          <p:cNvCxnSpPr>
            <a:stCxn id="219" idx="4"/>
            <a:endCxn id="218" idx="0"/>
          </p:cNvCxnSpPr>
          <p:nvPr/>
        </p:nvCxnSpPr>
        <p:spPr>
          <a:xfrm flipH="1">
            <a:off x="4338228" y="3607275"/>
            <a:ext cx="69900" cy="339900"/>
          </a:xfrm>
          <a:prstGeom prst="straightConnector1">
            <a:avLst/>
          </a:prstGeom>
          <a:noFill/>
          <a:ln cap="flat" cmpd="sng" w="19050">
            <a:solidFill>
              <a:srgbClr val="FFFF00"/>
            </a:solidFill>
            <a:prstDash val="solid"/>
            <a:round/>
            <a:headEnd len="med" w="med" type="none"/>
            <a:tailEnd len="med" w="med" type="triangle"/>
          </a:ln>
        </p:spPr>
      </p:cxnSp>
      <p:pic>
        <p:nvPicPr>
          <p:cNvPr id="221" name="Google Shape;221;p29"/>
          <p:cNvPicPr preferRelativeResize="0"/>
          <p:nvPr/>
        </p:nvPicPr>
        <p:blipFill>
          <a:blip r:embed="rId7">
            <a:alphaModFix/>
          </a:blip>
          <a:stretch>
            <a:fillRect/>
          </a:stretch>
        </p:blipFill>
        <p:spPr>
          <a:xfrm>
            <a:off x="3619763" y="1599924"/>
            <a:ext cx="2246100" cy="1364392"/>
          </a:xfrm>
          <a:prstGeom prst="rect">
            <a:avLst/>
          </a:prstGeom>
          <a:noFill/>
          <a:ln>
            <a:noFill/>
          </a:ln>
        </p:spPr>
      </p:pic>
      <p:sp>
        <p:nvSpPr>
          <p:cNvPr id="222" name="Google Shape;222;p29"/>
          <p:cNvSpPr/>
          <p:nvPr/>
        </p:nvSpPr>
        <p:spPr>
          <a:xfrm>
            <a:off x="6698769" y="2097872"/>
            <a:ext cx="2180400" cy="11280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9"/>
          <p:cNvSpPr txBox="1"/>
          <p:nvPr/>
        </p:nvSpPr>
        <p:spPr>
          <a:xfrm>
            <a:off x="6633049" y="2032888"/>
            <a:ext cx="15687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Chair??</a:t>
            </a:r>
            <a:endParaRPr sz="1800">
              <a:solidFill>
                <a:schemeClr val="dk1"/>
              </a:solidFill>
            </a:endParaRPr>
          </a:p>
        </p:txBody>
      </p:sp>
      <p:pic>
        <p:nvPicPr>
          <p:cNvPr id="224" name="Google Shape;224;p29"/>
          <p:cNvPicPr preferRelativeResize="0"/>
          <p:nvPr/>
        </p:nvPicPr>
        <p:blipFill rotWithShape="1">
          <a:blip r:embed="rId7">
            <a:alphaModFix/>
          </a:blip>
          <a:srcRect b="65677" l="57365" r="16016" t="4004"/>
          <a:stretch/>
        </p:blipFill>
        <p:spPr>
          <a:xfrm>
            <a:off x="5431297" y="2461225"/>
            <a:ext cx="876750" cy="606625"/>
          </a:xfrm>
          <a:prstGeom prst="rect">
            <a:avLst/>
          </a:prstGeom>
          <a:noFill/>
          <a:ln cap="flat" cmpd="sng" w="9525">
            <a:solidFill>
              <a:schemeClr val="dk1"/>
            </a:solidFill>
            <a:prstDash val="solid"/>
            <a:round/>
            <a:headEnd len="sm" w="sm" type="none"/>
            <a:tailEnd len="sm" w="sm" type="none"/>
          </a:ln>
        </p:spPr>
      </p:pic>
      <p:sp>
        <p:nvSpPr>
          <p:cNvPr id="225" name="Google Shape;225;p29"/>
          <p:cNvSpPr/>
          <p:nvPr/>
        </p:nvSpPr>
        <p:spPr>
          <a:xfrm>
            <a:off x="4968700" y="1571113"/>
            <a:ext cx="462600" cy="4797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6" name="Google Shape;226;p29"/>
          <p:cNvCxnSpPr>
            <a:stCxn id="225" idx="5"/>
          </p:cNvCxnSpPr>
          <p:nvPr/>
        </p:nvCxnSpPr>
        <p:spPr>
          <a:xfrm>
            <a:off x="5363554" y="1980562"/>
            <a:ext cx="334200" cy="635400"/>
          </a:xfrm>
          <a:prstGeom prst="straightConnector1">
            <a:avLst/>
          </a:prstGeom>
          <a:noFill/>
          <a:ln cap="flat" cmpd="sng" w="19050">
            <a:solidFill>
              <a:srgbClr val="FFFF00"/>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7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h. Ablation Study</a:t>
            </a:r>
            <a:endParaRPr/>
          </a:p>
        </p:txBody>
      </p:sp>
      <p:sp>
        <p:nvSpPr>
          <p:cNvPr id="1070" name="Google Shape;1070;p74"/>
          <p:cNvSpPr/>
          <p:nvPr/>
        </p:nvSpPr>
        <p:spPr>
          <a:xfrm>
            <a:off x="543974" y="1486998"/>
            <a:ext cx="1452600" cy="26064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71" name="Google Shape;1071;p74"/>
          <p:cNvPicPr preferRelativeResize="0"/>
          <p:nvPr/>
        </p:nvPicPr>
        <p:blipFill>
          <a:blip r:embed="rId3">
            <a:alphaModFix/>
          </a:blip>
          <a:stretch>
            <a:fillRect/>
          </a:stretch>
        </p:blipFill>
        <p:spPr>
          <a:xfrm>
            <a:off x="914546" y="1678808"/>
            <a:ext cx="711525" cy="641829"/>
          </a:xfrm>
          <a:prstGeom prst="rect">
            <a:avLst/>
          </a:prstGeom>
          <a:noFill/>
          <a:ln>
            <a:noFill/>
          </a:ln>
        </p:spPr>
      </p:pic>
      <p:pic>
        <p:nvPicPr>
          <p:cNvPr id="1072" name="Google Shape;1072;p74"/>
          <p:cNvPicPr preferRelativeResize="0"/>
          <p:nvPr/>
        </p:nvPicPr>
        <p:blipFill rotWithShape="1">
          <a:blip r:embed="rId4">
            <a:alphaModFix/>
          </a:blip>
          <a:srcRect b="0" l="2388" r="7497" t="0"/>
          <a:stretch/>
        </p:blipFill>
        <p:spPr>
          <a:xfrm>
            <a:off x="842844" y="2402805"/>
            <a:ext cx="854904" cy="641830"/>
          </a:xfrm>
          <a:prstGeom prst="rect">
            <a:avLst/>
          </a:prstGeom>
          <a:noFill/>
          <a:ln>
            <a:noFill/>
          </a:ln>
        </p:spPr>
      </p:pic>
      <p:sp>
        <p:nvSpPr>
          <p:cNvPr id="1073" name="Google Shape;1073;p74"/>
          <p:cNvSpPr txBox="1"/>
          <p:nvPr/>
        </p:nvSpPr>
        <p:spPr>
          <a:xfrm>
            <a:off x="609821" y="3239496"/>
            <a:ext cx="1320900" cy="7545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6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600">
              <a:solidFill>
                <a:schemeClr val="dk1"/>
              </a:solidFill>
            </a:endParaRPr>
          </a:p>
        </p:txBody>
      </p:sp>
      <p:sp>
        <p:nvSpPr>
          <p:cNvPr id="1074" name="Google Shape;1074;p74"/>
          <p:cNvSpPr txBox="1"/>
          <p:nvPr/>
        </p:nvSpPr>
        <p:spPr>
          <a:xfrm>
            <a:off x="960207" y="3007616"/>
            <a:ext cx="620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Caption</a:t>
            </a:r>
            <a:endParaRPr b="1" sz="900">
              <a:solidFill>
                <a:schemeClr val="dk1"/>
              </a:solidFill>
            </a:endParaRPr>
          </a:p>
        </p:txBody>
      </p:sp>
      <p:sp>
        <p:nvSpPr>
          <p:cNvPr id="1075" name="Google Shape;1075;p74"/>
          <p:cNvSpPr txBox="1"/>
          <p:nvPr/>
        </p:nvSpPr>
        <p:spPr>
          <a:xfrm>
            <a:off x="1027791" y="2254962"/>
            <a:ext cx="485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rPr>
              <a:t>Audio</a:t>
            </a:r>
            <a:endParaRPr b="1" sz="800">
              <a:solidFill>
                <a:schemeClr val="dk1"/>
              </a:solidFill>
            </a:endParaRPr>
          </a:p>
        </p:txBody>
      </p:sp>
      <p:sp>
        <p:nvSpPr>
          <p:cNvPr id="1076" name="Google Shape;1076;p74"/>
          <p:cNvSpPr txBox="1"/>
          <p:nvPr/>
        </p:nvSpPr>
        <p:spPr>
          <a:xfrm>
            <a:off x="1004935" y="1444100"/>
            <a:ext cx="530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Image</a:t>
            </a:r>
            <a:endParaRPr b="1" sz="900">
              <a:solidFill>
                <a:schemeClr val="dk1"/>
              </a:solidFill>
            </a:endParaRPr>
          </a:p>
        </p:txBody>
      </p:sp>
      <p:cxnSp>
        <p:nvCxnSpPr>
          <p:cNvPr id="1077" name="Google Shape;1077;p74"/>
          <p:cNvCxnSpPr/>
          <p:nvPr/>
        </p:nvCxnSpPr>
        <p:spPr>
          <a:xfrm flipH="1" rot="10800000">
            <a:off x="1800450" y="1943575"/>
            <a:ext cx="1125900" cy="600"/>
          </a:xfrm>
          <a:prstGeom prst="straightConnector1">
            <a:avLst/>
          </a:prstGeom>
          <a:noFill/>
          <a:ln cap="flat" cmpd="sng" w="38100">
            <a:solidFill>
              <a:schemeClr val="dk1"/>
            </a:solidFill>
            <a:prstDash val="solid"/>
            <a:round/>
            <a:headEnd len="med" w="med" type="none"/>
            <a:tailEnd len="med" w="med" type="triangle"/>
          </a:ln>
        </p:spPr>
      </p:cxnSp>
      <p:cxnSp>
        <p:nvCxnSpPr>
          <p:cNvPr id="1078" name="Google Shape;1078;p74"/>
          <p:cNvCxnSpPr/>
          <p:nvPr/>
        </p:nvCxnSpPr>
        <p:spPr>
          <a:xfrm flipH="1" rot="10800000">
            <a:off x="1800424" y="2720950"/>
            <a:ext cx="1131300" cy="5400"/>
          </a:xfrm>
          <a:prstGeom prst="straightConnector1">
            <a:avLst/>
          </a:prstGeom>
          <a:noFill/>
          <a:ln cap="flat" cmpd="sng" w="38100">
            <a:solidFill>
              <a:schemeClr val="dk1"/>
            </a:solidFill>
            <a:prstDash val="solid"/>
            <a:round/>
            <a:headEnd len="med" w="med" type="none"/>
            <a:tailEnd len="med" w="med" type="triangle"/>
          </a:ln>
        </p:spPr>
      </p:cxnSp>
      <p:cxnSp>
        <p:nvCxnSpPr>
          <p:cNvPr id="1079" name="Google Shape;1079;p74"/>
          <p:cNvCxnSpPr/>
          <p:nvPr/>
        </p:nvCxnSpPr>
        <p:spPr>
          <a:xfrm>
            <a:off x="1968475" y="3627600"/>
            <a:ext cx="996900" cy="2100"/>
          </a:xfrm>
          <a:prstGeom prst="straightConnector1">
            <a:avLst/>
          </a:prstGeom>
          <a:noFill/>
          <a:ln cap="flat" cmpd="sng" w="38100">
            <a:solidFill>
              <a:schemeClr val="dk1"/>
            </a:solidFill>
            <a:prstDash val="solid"/>
            <a:round/>
            <a:headEnd len="med" w="med" type="none"/>
            <a:tailEnd len="med" w="med" type="triangle"/>
          </a:ln>
        </p:spPr>
      </p:cxnSp>
      <p:pic>
        <p:nvPicPr>
          <p:cNvPr id="1080" name="Google Shape;1080;p74"/>
          <p:cNvPicPr preferRelativeResize="0"/>
          <p:nvPr/>
        </p:nvPicPr>
        <p:blipFill>
          <a:blip r:embed="rId5">
            <a:alphaModFix/>
          </a:blip>
          <a:stretch>
            <a:fillRect/>
          </a:stretch>
        </p:blipFill>
        <p:spPr>
          <a:xfrm>
            <a:off x="3003124" y="1339150"/>
            <a:ext cx="159408" cy="915800"/>
          </a:xfrm>
          <a:prstGeom prst="rect">
            <a:avLst/>
          </a:prstGeom>
          <a:noFill/>
          <a:ln>
            <a:noFill/>
          </a:ln>
        </p:spPr>
      </p:pic>
      <p:pic>
        <p:nvPicPr>
          <p:cNvPr id="1081" name="Google Shape;1081;p74"/>
          <p:cNvPicPr preferRelativeResize="0"/>
          <p:nvPr/>
        </p:nvPicPr>
        <p:blipFill>
          <a:blip r:embed="rId5">
            <a:alphaModFix/>
          </a:blip>
          <a:stretch>
            <a:fillRect/>
          </a:stretch>
        </p:blipFill>
        <p:spPr>
          <a:xfrm>
            <a:off x="3003124" y="2254950"/>
            <a:ext cx="159408" cy="915800"/>
          </a:xfrm>
          <a:prstGeom prst="rect">
            <a:avLst/>
          </a:prstGeom>
          <a:noFill/>
          <a:ln>
            <a:noFill/>
          </a:ln>
        </p:spPr>
      </p:pic>
      <p:pic>
        <p:nvPicPr>
          <p:cNvPr id="1082" name="Google Shape;1082;p74"/>
          <p:cNvPicPr preferRelativeResize="0"/>
          <p:nvPr/>
        </p:nvPicPr>
        <p:blipFill>
          <a:blip r:embed="rId5">
            <a:alphaModFix/>
          </a:blip>
          <a:stretch>
            <a:fillRect/>
          </a:stretch>
        </p:blipFill>
        <p:spPr>
          <a:xfrm>
            <a:off x="3003124" y="3158850"/>
            <a:ext cx="159408" cy="915800"/>
          </a:xfrm>
          <a:prstGeom prst="rect">
            <a:avLst/>
          </a:prstGeom>
          <a:noFill/>
          <a:ln>
            <a:noFill/>
          </a:ln>
        </p:spPr>
      </p:pic>
      <p:sp>
        <p:nvSpPr>
          <p:cNvPr id="1083" name="Google Shape;1083;p74"/>
          <p:cNvSpPr/>
          <p:nvPr/>
        </p:nvSpPr>
        <p:spPr>
          <a:xfrm>
            <a:off x="3772775" y="1430225"/>
            <a:ext cx="360900" cy="2606400"/>
          </a:xfrm>
          <a:prstGeom prst="rightBrace">
            <a:avLst>
              <a:gd fmla="val 50000"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4" name="Google Shape;1084;p74"/>
          <p:cNvSpPr/>
          <p:nvPr/>
        </p:nvSpPr>
        <p:spPr>
          <a:xfrm>
            <a:off x="4169075" y="2580725"/>
            <a:ext cx="314400" cy="3054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5" name="Google Shape;1085;p74"/>
          <p:cNvSpPr txBox="1"/>
          <p:nvPr/>
        </p:nvSpPr>
        <p:spPr>
          <a:xfrm>
            <a:off x="2931725" y="1033750"/>
            <a:ext cx="11697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Weighted Sum</a:t>
            </a:r>
            <a:endParaRPr b="1" sz="1100">
              <a:solidFill>
                <a:schemeClr val="dk1"/>
              </a:solidFill>
            </a:endParaRPr>
          </a:p>
        </p:txBody>
      </p:sp>
      <p:sp>
        <p:nvSpPr>
          <p:cNvPr id="1086" name="Google Shape;1086;p74"/>
          <p:cNvSpPr/>
          <p:nvPr/>
        </p:nvSpPr>
        <p:spPr>
          <a:xfrm>
            <a:off x="3236225" y="1681400"/>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7" name="Google Shape;1087;p74"/>
          <p:cNvSpPr/>
          <p:nvPr/>
        </p:nvSpPr>
        <p:spPr>
          <a:xfrm>
            <a:off x="3246950" y="261777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8" name="Google Shape;1088;p74"/>
          <p:cNvSpPr/>
          <p:nvPr/>
        </p:nvSpPr>
        <p:spPr>
          <a:xfrm>
            <a:off x="3244900" y="3504700"/>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p74"/>
          <p:cNvSpPr txBox="1"/>
          <p:nvPr/>
        </p:nvSpPr>
        <p:spPr>
          <a:xfrm>
            <a:off x="3423250" y="1600675"/>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5DFD46"/>
                </a:solidFill>
              </a:rPr>
              <a:t>1.2</a:t>
            </a:r>
            <a:endParaRPr b="1">
              <a:solidFill>
                <a:srgbClr val="5DFD46"/>
              </a:solidFill>
            </a:endParaRPr>
          </a:p>
        </p:txBody>
      </p:sp>
      <p:pic>
        <p:nvPicPr>
          <p:cNvPr id="1090" name="Google Shape;1090;p74"/>
          <p:cNvPicPr preferRelativeResize="0"/>
          <p:nvPr/>
        </p:nvPicPr>
        <p:blipFill>
          <a:blip r:embed="rId5">
            <a:alphaModFix/>
          </a:blip>
          <a:stretch>
            <a:fillRect/>
          </a:stretch>
        </p:blipFill>
        <p:spPr>
          <a:xfrm>
            <a:off x="4539577" y="1676110"/>
            <a:ext cx="360900" cy="2073477"/>
          </a:xfrm>
          <a:prstGeom prst="rect">
            <a:avLst/>
          </a:prstGeom>
          <a:noFill/>
          <a:ln>
            <a:noFill/>
          </a:ln>
        </p:spPr>
      </p:pic>
      <p:sp>
        <p:nvSpPr>
          <p:cNvPr id="1091" name="Google Shape;1091;p74"/>
          <p:cNvSpPr txBox="1"/>
          <p:nvPr/>
        </p:nvSpPr>
        <p:spPr>
          <a:xfrm>
            <a:off x="3423250" y="343060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a:t>
            </a:r>
            <a:endParaRPr b="1">
              <a:solidFill>
                <a:srgbClr val="FF0000"/>
              </a:solidFill>
            </a:endParaRPr>
          </a:p>
        </p:txBody>
      </p:sp>
      <p:sp>
        <p:nvSpPr>
          <p:cNvPr id="1092" name="Google Shape;1092;p74"/>
          <p:cNvSpPr txBox="1"/>
          <p:nvPr/>
        </p:nvSpPr>
        <p:spPr>
          <a:xfrm>
            <a:off x="3423250" y="2535675"/>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0.8</a:t>
            </a:r>
            <a:endParaRPr b="1">
              <a:solidFill>
                <a:srgbClr val="FF0000"/>
              </a:solidFill>
            </a:endParaRPr>
          </a:p>
        </p:txBody>
      </p:sp>
      <p:sp>
        <p:nvSpPr>
          <p:cNvPr id="1093" name="Google Shape;1093;p74"/>
          <p:cNvSpPr txBox="1"/>
          <p:nvPr/>
        </p:nvSpPr>
        <p:spPr>
          <a:xfrm>
            <a:off x="793250" y="3065800"/>
            <a:ext cx="954000" cy="11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0"/>
              <a:t>❌</a:t>
            </a:r>
            <a:endParaRPr sz="6000">
              <a:solidFill>
                <a:schemeClr val="dk1"/>
              </a:solidFill>
            </a:endParaRPr>
          </a:p>
        </p:txBody>
      </p:sp>
      <p:cxnSp>
        <p:nvCxnSpPr>
          <p:cNvPr id="1094" name="Google Shape;1094;p74"/>
          <p:cNvCxnSpPr/>
          <p:nvPr/>
        </p:nvCxnSpPr>
        <p:spPr>
          <a:xfrm flipH="1" rot="10800000">
            <a:off x="4997099" y="2016600"/>
            <a:ext cx="1131300" cy="5400"/>
          </a:xfrm>
          <a:prstGeom prst="straightConnector1">
            <a:avLst/>
          </a:prstGeom>
          <a:noFill/>
          <a:ln cap="flat" cmpd="sng" w="38100">
            <a:solidFill>
              <a:schemeClr val="dk1"/>
            </a:solidFill>
            <a:prstDash val="solid"/>
            <a:round/>
            <a:headEnd len="med" w="med" type="none"/>
            <a:tailEnd len="med" w="med" type="triangle"/>
          </a:ln>
        </p:spPr>
      </p:cxnSp>
      <p:sp>
        <p:nvSpPr>
          <p:cNvPr id="1095" name="Google Shape;1095;p74"/>
          <p:cNvSpPr txBox="1"/>
          <p:nvPr/>
        </p:nvSpPr>
        <p:spPr>
          <a:xfrm>
            <a:off x="5113900" y="1659300"/>
            <a:ext cx="711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SoftMax</a:t>
            </a:r>
            <a:endParaRPr b="1" sz="1000">
              <a:solidFill>
                <a:schemeClr val="dk1"/>
              </a:solidFill>
            </a:endParaRPr>
          </a:p>
        </p:txBody>
      </p:sp>
      <p:sp>
        <p:nvSpPr>
          <p:cNvPr id="1096" name="Google Shape;1096;p74"/>
          <p:cNvSpPr/>
          <p:nvPr/>
        </p:nvSpPr>
        <p:spPr>
          <a:xfrm>
            <a:off x="6170950" y="1593600"/>
            <a:ext cx="1591200" cy="641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Predicted Age</a:t>
            </a:r>
            <a:endParaRPr b="1"/>
          </a:p>
        </p:txBody>
      </p:sp>
      <p:sp>
        <p:nvSpPr>
          <p:cNvPr id="1097" name="Google Shape;1097;p74"/>
          <p:cNvSpPr/>
          <p:nvPr/>
        </p:nvSpPr>
        <p:spPr>
          <a:xfrm>
            <a:off x="5808300" y="3953350"/>
            <a:ext cx="2814000" cy="382500"/>
          </a:xfrm>
          <a:prstGeom prst="roundRect">
            <a:avLst>
              <a:gd fmla="val 16667" name="adj"/>
            </a:avLst>
          </a:prstGeom>
          <a:solidFill>
            <a:srgbClr val="D9D2E9">
              <a:alpha val="60780"/>
            </a:srgbClr>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t>TESTING ACCURACY: </a:t>
            </a:r>
            <a:r>
              <a:rPr b="1" lang="es" sz="1800"/>
              <a:t>0.54</a:t>
            </a:r>
            <a:endParaRPr b="1" sz="1100"/>
          </a:p>
        </p:txBody>
      </p:sp>
      <p:sp>
        <p:nvSpPr>
          <p:cNvPr id="1098" name="Google Shape;1098;p74"/>
          <p:cNvSpPr/>
          <p:nvPr/>
        </p:nvSpPr>
        <p:spPr>
          <a:xfrm>
            <a:off x="5490025" y="2299325"/>
            <a:ext cx="3367200" cy="1590000"/>
          </a:xfrm>
          <a:prstGeom prst="snip1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9" name="Google Shape;1099;p74"/>
          <p:cNvSpPr txBox="1"/>
          <p:nvPr/>
        </p:nvSpPr>
        <p:spPr>
          <a:xfrm>
            <a:off x="5531700" y="2370400"/>
            <a:ext cx="33672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After proving this new method the results are a bit lower than the previous one using the text. So, the text does have a positive influence on the results and it is important to include it in the multimodal model implementation.</a:t>
            </a:r>
            <a:endParaRPr sz="13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7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h. Ablation Study</a:t>
            </a:r>
            <a:endParaRPr/>
          </a:p>
        </p:txBody>
      </p:sp>
      <p:sp>
        <p:nvSpPr>
          <p:cNvPr id="1105" name="Google Shape;1105;p75"/>
          <p:cNvSpPr/>
          <p:nvPr/>
        </p:nvSpPr>
        <p:spPr>
          <a:xfrm>
            <a:off x="619799" y="1468423"/>
            <a:ext cx="1452600" cy="26064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06" name="Google Shape;1106;p75"/>
          <p:cNvPicPr preferRelativeResize="0"/>
          <p:nvPr/>
        </p:nvPicPr>
        <p:blipFill>
          <a:blip r:embed="rId3">
            <a:alphaModFix/>
          </a:blip>
          <a:stretch>
            <a:fillRect/>
          </a:stretch>
        </p:blipFill>
        <p:spPr>
          <a:xfrm>
            <a:off x="990371" y="1660233"/>
            <a:ext cx="711525" cy="641829"/>
          </a:xfrm>
          <a:prstGeom prst="rect">
            <a:avLst/>
          </a:prstGeom>
          <a:noFill/>
          <a:ln>
            <a:noFill/>
          </a:ln>
        </p:spPr>
      </p:pic>
      <p:pic>
        <p:nvPicPr>
          <p:cNvPr id="1107" name="Google Shape;1107;p75"/>
          <p:cNvPicPr preferRelativeResize="0"/>
          <p:nvPr/>
        </p:nvPicPr>
        <p:blipFill rotWithShape="1">
          <a:blip r:embed="rId4">
            <a:alphaModFix/>
          </a:blip>
          <a:srcRect b="0" l="2388" r="7497" t="0"/>
          <a:stretch/>
        </p:blipFill>
        <p:spPr>
          <a:xfrm>
            <a:off x="918669" y="2384230"/>
            <a:ext cx="854904" cy="641830"/>
          </a:xfrm>
          <a:prstGeom prst="rect">
            <a:avLst/>
          </a:prstGeom>
          <a:noFill/>
          <a:ln>
            <a:noFill/>
          </a:ln>
        </p:spPr>
      </p:pic>
      <p:sp>
        <p:nvSpPr>
          <p:cNvPr id="1108" name="Google Shape;1108;p75"/>
          <p:cNvSpPr txBox="1"/>
          <p:nvPr/>
        </p:nvSpPr>
        <p:spPr>
          <a:xfrm>
            <a:off x="685646" y="3220921"/>
            <a:ext cx="1320900" cy="7545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6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600">
              <a:solidFill>
                <a:schemeClr val="dk1"/>
              </a:solidFill>
            </a:endParaRPr>
          </a:p>
        </p:txBody>
      </p:sp>
      <p:sp>
        <p:nvSpPr>
          <p:cNvPr id="1109" name="Google Shape;1109;p75"/>
          <p:cNvSpPr txBox="1"/>
          <p:nvPr/>
        </p:nvSpPr>
        <p:spPr>
          <a:xfrm>
            <a:off x="1036032" y="2989041"/>
            <a:ext cx="620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Caption</a:t>
            </a:r>
            <a:endParaRPr b="1" sz="900">
              <a:solidFill>
                <a:schemeClr val="dk1"/>
              </a:solidFill>
            </a:endParaRPr>
          </a:p>
        </p:txBody>
      </p:sp>
      <p:sp>
        <p:nvSpPr>
          <p:cNvPr id="1110" name="Google Shape;1110;p75"/>
          <p:cNvSpPr txBox="1"/>
          <p:nvPr/>
        </p:nvSpPr>
        <p:spPr>
          <a:xfrm>
            <a:off x="1103616" y="2236387"/>
            <a:ext cx="485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rPr>
              <a:t>Audio</a:t>
            </a:r>
            <a:endParaRPr b="1" sz="800">
              <a:solidFill>
                <a:schemeClr val="dk1"/>
              </a:solidFill>
            </a:endParaRPr>
          </a:p>
        </p:txBody>
      </p:sp>
      <p:sp>
        <p:nvSpPr>
          <p:cNvPr id="1111" name="Google Shape;1111;p75"/>
          <p:cNvSpPr txBox="1"/>
          <p:nvPr/>
        </p:nvSpPr>
        <p:spPr>
          <a:xfrm>
            <a:off x="1080760" y="1425525"/>
            <a:ext cx="530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Image</a:t>
            </a:r>
            <a:endParaRPr b="1" sz="900">
              <a:solidFill>
                <a:schemeClr val="dk1"/>
              </a:solidFill>
            </a:endParaRPr>
          </a:p>
        </p:txBody>
      </p:sp>
      <p:cxnSp>
        <p:nvCxnSpPr>
          <p:cNvPr id="1112" name="Google Shape;1112;p75"/>
          <p:cNvCxnSpPr/>
          <p:nvPr/>
        </p:nvCxnSpPr>
        <p:spPr>
          <a:xfrm flipH="1" rot="10800000">
            <a:off x="1876275" y="1925000"/>
            <a:ext cx="1125900" cy="600"/>
          </a:xfrm>
          <a:prstGeom prst="straightConnector1">
            <a:avLst/>
          </a:prstGeom>
          <a:noFill/>
          <a:ln cap="flat" cmpd="sng" w="38100">
            <a:solidFill>
              <a:schemeClr val="dk1"/>
            </a:solidFill>
            <a:prstDash val="solid"/>
            <a:round/>
            <a:headEnd len="med" w="med" type="none"/>
            <a:tailEnd len="med" w="med" type="triangle"/>
          </a:ln>
        </p:spPr>
      </p:cxnSp>
      <p:cxnSp>
        <p:nvCxnSpPr>
          <p:cNvPr id="1113" name="Google Shape;1113;p75"/>
          <p:cNvCxnSpPr/>
          <p:nvPr/>
        </p:nvCxnSpPr>
        <p:spPr>
          <a:xfrm flipH="1" rot="10800000">
            <a:off x="1876249" y="2702375"/>
            <a:ext cx="1131300" cy="5400"/>
          </a:xfrm>
          <a:prstGeom prst="straightConnector1">
            <a:avLst/>
          </a:prstGeom>
          <a:noFill/>
          <a:ln cap="flat" cmpd="sng" w="38100">
            <a:solidFill>
              <a:schemeClr val="dk1"/>
            </a:solidFill>
            <a:prstDash val="solid"/>
            <a:round/>
            <a:headEnd len="med" w="med" type="none"/>
            <a:tailEnd len="med" w="med" type="triangle"/>
          </a:ln>
        </p:spPr>
      </p:cxnSp>
      <p:cxnSp>
        <p:nvCxnSpPr>
          <p:cNvPr id="1114" name="Google Shape;1114;p75"/>
          <p:cNvCxnSpPr/>
          <p:nvPr/>
        </p:nvCxnSpPr>
        <p:spPr>
          <a:xfrm>
            <a:off x="2044300" y="3609025"/>
            <a:ext cx="996900" cy="2100"/>
          </a:xfrm>
          <a:prstGeom prst="straightConnector1">
            <a:avLst/>
          </a:prstGeom>
          <a:noFill/>
          <a:ln cap="flat" cmpd="sng" w="38100">
            <a:solidFill>
              <a:schemeClr val="dk1"/>
            </a:solidFill>
            <a:prstDash val="solid"/>
            <a:round/>
            <a:headEnd len="med" w="med" type="none"/>
            <a:tailEnd len="med" w="med" type="triangle"/>
          </a:ln>
        </p:spPr>
      </p:cxnSp>
      <p:pic>
        <p:nvPicPr>
          <p:cNvPr id="1115" name="Google Shape;1115;p75"/>
          <p:cNvPicPr preferRelativeResize="0"/>
          <p:nvPr/>
        </p:nvPicPr>
        <p:blipFill>
          <a:blip r:embed="rId5">
            <a:alphaModFix/>
          </a:blip>
          <a:stretch>
            <a:fillRect/>
          </a:stretch>
        </p:blipFill>
        <p:spPr>
          <a:xfrm>
            <a:off x="3078949" y="1320575"/>
            <a:ext cx="159408" cy="915800"/>
          </a:xfrm>
          <a:prstGeom prst="rect">
            <a:avLst/>
          </a:prstGeom>
          <a:noFill/>
          <a:ln>
            <a:noFill/>
          </a:ln>
        </p:spPr>
      </p:pic>
      <p:pic>
        <p:nvPicPr>
          <p:cNvPr id="1116" name="Google Shape;1116;p75"/>
          <p:cNvPicPr preferRelativeResize="0"/>
          <p:nvPr/>
        </p:nvPicPr>
        <p:blipFill>
          <a:blip r:embed="rId5">
            <a:alphaModFix/>
          </a:blip>
          <a:stretch>
            <a:fillRect/>
          </a:stretch>
        </p:blipFill>
        <p:spPr>
          <a:xfrm>
            <a:off x="3078949" y="2236375"/>
            <a:ext cx="159408" cy="915800"/>
          </a:xfrm>
          <a:prstGeom prst="rect">
            <a:avLst/>
          </a:prstGeom>
          <a:noFill/>
          <a:ln>
            <a:noFill/>
          </a:ln>
        </p:spPr>
      </p:pic>
      <p:pic>
        <p:nvPicPr>
          <p:cNvPr id="1117" name="Google Shape;1117;p75"/>
          <p:cNvPicPr preferRelativeResize="0"/>
          <p:nvPr/>
        </p:nvPicPr>
        <p:blipFill>
          <a:blip r:embed="rId5">
            <a:alphaModFix/>
          </a:blip>
          <a:stretch>
            <a:fillRect/>
          </a:stretch>
        </p:blipFill>
        <p:spPr>
          <a:xfrm>
            <a:off x="3078949" y="3140275"/>
            <a:ext cx="159408" cy="915800"/>
          </a:xfrm>
          <a:prstGeom prst="rect">
            <a:avLst/>
          </a:prstGeom>
          <a:noFill/>
          <a:ln>
            <a:noFill/>
          </a:ln>
        </p:spPr>
      </p:pic>
      <p:sp>
        <p:nvSpPr>
          <p:cNvPr id="1118" name="Google Shape;1118;p75"/>
          <p:cNvSpPr/>
          <p:nvPr/>
        </p:nvSpPr>
        <p:spPr>
          <a:xfrm>
            <a:off x="3848600" y="1411650"/>
            <a:ext cx="360900" cy="2606400"/>
          </a:xfrm>
          <a:prstGeom prst="rightBrace">
            <a:avLst>
              <a:gd fmla="val 50000"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9" name="Google Shape;1119;p75"/>
          <p:cNvSpPr/>
          <p:nvPr/>
        </p:nvSpPr>
        <p:spPr>
          <a:xfrm>
            <a:off x="4244900" y="2562150"/>
            <a:ext cx="314400" cy="3054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0" name="Google Shape;1120;p75"/>
          <p:cNvSpPr txBox="1"/>
          <p:nvPr/>
        </p:nvSpPr>
        <p:spPr>
          <a:xfrm>
            <a:off x="3007550" y="1015175"/>
            <a:ext cx="11697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Weighted Sum</a:t>
            </a:r>
            <a:endParaRPr b="1" sz="1100">
              <a:solidFill>
                <a:schemeClr val="dk1"/>
              </a:solidFill>
            </a:endParaRPr>
          </a:p>
        </p:txBody>
      </p:sp>
      <p:sp>
        <p:nvSpPr>
          <p:cNvPr id="1121" name="Google Shape;1121;p75"/>
          <p:cNvSpPr/>
          <p:nvPr/>
        </p:nvSpPr>
        <p:spPr>
          <a:xfrm>
            <a:off x="3312050" y="166282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2" name="Google Shape;1122;p75"/>
          <p:cNvSpPr/>
          <p:nvPr/>
        </p:nvSpPr>
        <p:spPr>
          <a:xfrm>
            <a:off x="3322775" y="2599200"/>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3" name="Google Shape;1123;p75"/>
          <p:cNvSpPr/>
          <p:nvPr/>
        </p:nvSpPr>
        <p:spPr>
          <a:xfrm>
            <a:off x="3320725" y="348612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4" name="Google Shape;1124;p75"/>
          <p:cNvSpPr txBox="1"/>
          <p:nvPr/>
        </p:nvSpPr>
        <p:spPr>
          <a:xfrm>
            <a:off x="3499075" y="158210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5DFD46"/>
                </a:solidFill>
              </a:rPr>
              <a:t>1.2</a:t>
            </a:r>
            <a:endParaRPr b="1">
              <a:solidFill>
                <a:srgbClr val="5DFD46"/>
              </a:solidFill>
            </a:endParaRPr>
          </a:p>
        </p:txBody>
      </p:sp>
      <p:pic>
        <p:nvPicPr>
          <p:cNvPr id="1125" name="Google Shape;1125;p75"/>
          <p:cNvPicPr preferRelativeResize="0"/>
          <p:nvPr/>
        </p:nvPicPr>
        <p:blipFill>
          <a:blip r:embed="rId5">
            <a:alphaModFix/>
          </a:blip>
          <a:stretch>
            <a:fillRect/>
          </a:stretch>
        </p:blipFill>
        <p:spPr>
          <a:xfrm>
            <a:off x="4615402" y="1657535"/>
            <a:ext cx="360900" cy="2073477"/>
          </a:xfrm>
          <a:prstGeom prst="rect">
            <a:avLst/>
          </a:prstGeom>
          <a:noFill/>
          <a:ln>
            <a:noFill/>
          </a:ln>
        </p:spPr>
      </p:pic>
      <p:sp>
        <p:nvSpPr>
          <p:cNvPr id="1126" name="Google Shape;1126;p75"/>
          <p:cNvSpPr txBox="1"/>
          <p:nvPr/>
        </p:nvSpPr>
        <p:spPr>
          <a:xfrm>
            <a:off x="3499075" y="3412025"/>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0.8</a:t>
            </a:r>
            <a:endParaRPr b="1">
              <a:solidFill>
                <a:srgbClr val="FF0000"/>
              </a:solidFill>
            </a:endParaRPr>
          </a:p>
        </p:txBody>
      </p:sp>
      <p:sp>
        <p:nvSpPr>
          <p:cNvPr id="1127" name="Google Shape;1127;p75"/>
          <p:cNvSpPr txBox="1"/>
          <p:nvPr/>
        </p:nvSpPr>
        <p:spPr>
          <a:xfrm>
            <a:off x="3499075" y="251710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a:t>
            </a:r>
            <a:endParaRPr b="1">
              <a:solidFill>
                <a:srgbClr val="FF0000"/>
              </a:solidFill>
            </a:endParaRPr>
          </a:p>
        </p:txBody>
      </p:sp>
      <p:sp>
        <p:nvSpPr>
          <p:cNvPr id="1128" name="Google Shape;1128;p75"/>
          <p:cNvSpPr txBox="1"/>
          <p:nvPr/>
        </p:nvSpPr>
        <p:spPr>
          <a:xfrm>
            <a:off x="869175" y="2209275"/>
            <a:ext cx="954000" cy="11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0"/>
              <a:t>❌</a:t>
            </a:r>
            <a:endParaRPr sz="6000">
              <a:solidFill>
                <a:schemeClr val="dk1"/>
              </a:solidFill>
            </a:endParaRPr>
          </a:p>
        </p:txBody>
      </p:sp>
      <p:cxnSp>
        <p:nvCxnSpPr>
          <p:cNvPr id="1129" name="Google Shape;1129;p75"/>
          <p:cNvCxnSpPr/>
          <p:nvPr/>
        </p:nvCxnSpPr>
        <p:spPr>
          <a:xfrm flipH="1" rot="10800000">
            <a:off x="5072924" y="1998025"/>
            <a:ext cx="1131300" cy="5400"/>
          </a:xfrm>
          <a:prstGeom prst="straightConnector1">
            <a:avLst/>
          </a:prstGeom>
          <a:noFill/>
          <a:ln cap="flat" cmpd="sng" w="38100">
            <a:solidFill>
              <a:schemeClr val="dk1"/>
            </a:solidFill>
            <a:prstDash val="solid"/>
            <a:round/>
            <a:headEnd len="med" w="med" type="none"/>
            <a:tailEnd len="med" w="med" type="triangle"/>
          </a:ln>
        </p:spPr>
      </p:cxnSp>
      <p:sp>
        <p:nvSpPr>
          <p:cNvPr id="1130" name="Google Shape;1130;p75"/>
          <p:cNvSpPr txBox="1"/>
          <p:nvPr/>
        </p:nvSpPr>
        <p:spPr>
          <a:xfrm>
            <a:off x="5189725" y="1640725"/>
            <a:ext cx="711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SoftMax</a:t>
            </a:r>
            <a:endParaRPr b="1" sz="1000">
              <a:solidFill>
                <a:schemeClr val="dk1"/>
              </a:solidFill>
            </a:endParaRPr>
          </a:p>
        </p:txBody>
      </p:sp>
      <p:sp>
        <p:nvSpPr>
          <p:cNvPr id="1131" name="Google Shape;1131;p75"/>
          <p:cNvSpPr/>
          <p:nvPr/>
        </p:nvSpPr>
        <p:spPr>
          <a:xfrm>
            <a:off x="6246775" y="1575025"/>
            <a:ext cx="1591200" cy="641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Predicted Age</a:t>
            </a:r>
            <a:endParaRPr b="1"/>
          </a:p>
        </p:txBody>
      </p:sp>
      <p:sp>
        <p:nvSpPr>
          <p:cNvPr id="1132" name="Google Shape;1132;p75"/>
          <p:cNvSpPr/>
          <p:nvPr/>
        </p:nvSpPr>
        <p:spPr>
          <a:xfrm>
            <a:off x="5753300" y="3931175"/>
            <a:ext cx="2814000" cy="382500"/>
          </a:xfrm>
          <a:prstGeom prst="roundRect">
            <a:avLst>
              <a:gd fmla="val 16667" name="adj"/>
            </a:avLst>
          </a:prstGeom>
          <a:solidFill>
            <a:srgbClr val="D9D2E9">
              <a:alpha val="60780"/>
            </a:srgbClr>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t>TESTING ACCURACY: </a:t>
            </a:r>
            <a:r>
              <a:rPr b="1" lang="es" sz="1800"/>
              <a:t>0.54</a:t>
            </a:r>
            <a:endParaRPr b="1" sz="1800"/>
          </a:p>
        </p:txBody>
      </p:sp>
      <p:sp>
        <p:nvSpPr>
          <p:cNvPr id="1133" name="Google Shape;1133;p75"/>
          <p:cNvSpPr/>
          <p:nvPr/>
        </p:nvSpPr>
        <p:spPr>
          <a:xfrm>
            <a:off x="5476700" y="2278938"/>
            <a:ext cx="3367200" cy="1590000"/>
          </a:xfrm>
          <a:prstGeom prst="snip1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4" name="Google Shape;1134;p75"/>
          <p:cNvSpPr txBox="1"/>
          <p:nvPr/>
        </p:nvSpPr>
        <p:spPr>
          <a:xfrm>
            <a:off x="5522000" y="2384263"/>
            <a:ext cx="33672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Again, the combination of only two data types gives us lower results than the full combination. In this case the results are a bit lower than only image + audio, so the importance of the audio data is higher than the text, confirming what we expected.</a:t>
            </a:r>
            <a:endParaRPr sz="13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76"/>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i. Conclusions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7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i. Conclusions</a:t>
            </a:r>
            <a:endParaRPr/>
          </a:p>
        </p:txBody>
      </p:sp>
      <p:sp>
        <p:nvSpPr>
          <p:cNvPr id="1145" name="Google Shape;1145;p77"/>
          <p:cNvSpPr txBox="1"/>
          <p:nvPr>
            <p:ph idx="1" type="body"/>
          </p:nvPr>
        </p:nvSpPr>
        <p:spPr>
          <a:xfrm>
            <a:off x="330200" y="781050"/>
            <a:ext cx="8483700" cy="3981300"/>
          </a:xfrm>
          <a:prstGeom prst="rect">
            <a:avLst/>
          </a:prstGeom>
        </p:spPr>
        <p:txBody>
          <a:bodyPr anchorCtr="0" anchor="t" bIns="45700" lIns="91425" spcFirstLastPara="1" rIns="91425" wrap="square" tIns="45700">
            <a:noAutofit/>
          </a:bodyPr>
          <a:lstStyle/>
          <a:p>
            <a:pPr indent="-342900" lvl="0" marL="457200" rtl="0" algn="just">
              <a:spcBef>
                <a:spcPts val="360"/>
              </a:spcBef>
              <a:spcAft>
                <a:spcPts val="0"/>
              </a:spcAft>
              <a:buClr>
                <a:schemeClr val="accent2"/>
              </a:buClr>
              <a:buSzPts val="1800"/>
              <a:buChar char="-"/>
            </a:pPr>
            <a:r>
              <a:rPr lang="es" sz="1700">
                <a:solidFill>
                  <a:schemeClr val="accent2"/>
                </a:solidFill>
              </a:rPr>
              <a:t>The unbalance of the dataset is</a:t>
            </a:r>
            <a:r>
              <a:rPr lang="es" sz="2100">
                <a:solidFill>
                  <a:schemeClr val="accent2"/>
                </a:solidFill>
              </a:rPr>
              <a:t> </a:t>
            </a:r>
            <a:r>
              <a:rPr lang="es" sz="1700">
                <a:solidFill>
                  <a:schemeClr val="accent2"/>
                </a:solidFill>
              </a:rPr>
              <a:t>a big problem in order to obtain better results. We have tried to reduce the negative effect through data-augmentation but the extremely difference </a:t>
            </a:r>
            <a:r>
              <a:rPr lang="es" sz="1700">
                <a:solidFill>
                  <a:schemeClr val="accent2"/>
                </a:solidFill>
              </a:rPr>
              <a:t>between</a:t>
            </a:r>
            <a:r>
              <a:rPr lang="es" sz="1700">
                <a:solidFill>
                  <a:schemeClr val="accent2"/>
                </a:solidFill>
              </a:rPr>
              <a:t> the number of some classes prevents us from obtaining higher results.</a:t>
            </a:r>
            <a:endParaRPr sz="1700">
              <a:solidFill>
                <a:schemeClr val="accent2"/>
              </a:solidFill>
            </a:endParaRPr>
          </a:p>
          <a:p>
            <a:pPr indent="0" lvl="0" marL="0" rtl="0" algn="just">
              <a:spcBef>
                <a:spcPts val="360"/>
              </a:spcBef>
              <a:spcAft>
                <a:spcPts val="0"/>
              </a:spcAft>
              <a:buNone/>
            </a:pPr>
            <a:r>
              <a:t/>
            </a:r>
            <a:endParaRPr sz="1700">
              <a:solidFill>
                <a:schemeClr val="accent2"/>
              </a:solidFill>
            </a:endParaRPr>
          </a:p>
          <a:p>
            <a:pPr indent="-336550" lvl="0" marL="457200" rtl="0" algn="just">
              <a:spcBef>
                <a:spcPts val="360"/>
              </a:spcBef>
              <a:spcAft>
                <a:spcPts val="0"/>
              </a:spcAft>
              <a:buClr>
                <a:schemeClr val="accent2"/>
              </a:buClr>
              <a:buSzPts val="1700"/>
              <a:buChar char="-"/>
            </a:pPr>
            <a:r>
              <a:rPr lang="es" sz="1700">
                <a:solidFill>
                  <a:schemeClr val="accent2"/>
                </a:solidFill>
              </a:rPr>
              <a:t>The combination of different data sources in the multimodal model provides us an improvement in the final accuracy results. Moreover after the ablation study we have confirmed the importance of using the three data types, and the higher importance of audio over text.</a:t>
            </a:r>
            <a:endParaRPr sz="1700">
              <a:solidFill>
                <a:schemeClr val="accent2"/>
              </a:solidFill>
            </a:endParaRPr>
          </a:p>
          <a:p>
            <a:pPr indent="0" lvl="0" marL="0" rtl="0" algn="just">
              <a:spcBef>
                <a:spcPts val="360"/>
              </a:spcBef>
              <a:spcAft>
                <a:spcPts val="0"/>
              </a:spcAft>
              <a:buNone/>
            </a:pPr>
            <a:r>
              <a:t/>
            </a:r>
            <a:endParaRPr sz="1700">
              <a:solidFill>
                <a:schemeClr val="accent2"/>
              </a:solidFill>
            </a:endParaRPr>
          </a:p>
          <a:p>
            <a:pPr indent="-336550" lvl="0" marL="457200" rtl="0" algn="just">
              <a:spcBef>
                <a:spcPts val="360"/>
              </a:spcBef>
              <a:spcAft>
                <a:spcPts val="0"/>
              </a:spcAft>
              <a:buClr>
                <a:schemeClr val="accent2"/>
              </a:buClr>
              <a:buSzPts val="1700"/>
              <a:buChar char="-"/>
            </a:pPr>
            <a:r>
              <a:rPr lang="es" sz="1700">
                <a:solidFill>
                  <a:schemeClr val="accent2"/>
                </a:solidFill>
              </a:rPr>
              <a:t>Finally, our late fusion model is very limited by the </a:t>
            </a:r>
            <a:r>
              <a:rPr lang="es" sz="1700">
                <a:solidFill>
                  <a:schemeClr val="accent2"/>
                </a:solidFill>
              </a:rPr>
              <a:t>individual</a:t>
            </a:r>
            <a:r>
              <a:rPr lang="es" sz="1700">
                <a:solidFill>
                  <a:schemeClr val="accent2"/>
                </a:solidFill>
              </a:rPr>
              <a:t> model results, so in future implementations we should combinate the different data before training an unique model.</a:t>
            </a:r>
            <a:endParaRPr sz="1700">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330200" y="148825"/>
            <a:ext cx="87042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Week 3: Image retrieval with metric learning</a:t>
            </a:r>
            <a:endParaRPr/>
          </a:p>
        </p:txBody>
      </p:sp>
      <p:pic>
        <p:nvPicPr>
          <p:cNvPr id="232" name="Google Shape;232;p30" title="Points scored"/>
          <p:cNvPicPr preferRelativeResize="0"/>
          <p:nvPr/>
        </p:nvPicPr>
        <p:blipFill rotWithShape="1">
          <a:blip r:embed="rId3">
            <a:alphaModFix/>
          </a:blip>
          <a:srcRect b="3187" l="0" r="0" t="13811"/>
          <a:stretch/>
        </p:blipFill>
        <p:spPr>
          <a:xfrm>
            <a:off x="2340574" y="1783400"/>
            <a:ext cx="4396149" cy="2318175"/>
          </a:xfrm>
          <a:prstGeom prst="rect">
            <a:avLst/>
          </a:prstGeom>
          <a:noFill/>
          <a:ln>
            <a:noFill/>
          </a:ln>
        </p:spPr>
      </p:pic>
      <p:sp>
        <p:nvSpPr>
          <p:cNvPr id="233" name="Google Shape;233;p30"/>
          <p:cNvSpPr txBox="1"/>
          <p:nvPr/>
        </p:nvSpPr>
        <p:spPr>
          <a:xfrm>
            <a:off x="2407900" y="989475"/>
            <a:ext cx="4476000" cy="7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Score and time comparison for:</a:t>
            </a:r>
            <a:endParaRPr>
              <a:solidFill>
                <a:schemeClr val="dk1"/>
              </a:solidFill>
            </a:endParaRPr>
          </a:p>
          <a:p>
            <a:pPr indent="0" lvl="0" marL="0" rtl="0" algn="l">
              <a:spcBef>
                <a:spcPts val="0"/>
              </a:spcBef>
              <a:spcAft>
                <a:spcPts val="0"/>
              </a:spcAft>
              <a:buNone/>
            </a:pPr>
            <a:r>
              <a:rPr lang="es">
                <a:solidFill>
                  <a:schemeClr val="dk1"/>
                </a:solidFill>
              </a:rPr>
              <a:t>a) ResNet-18. b) Siamese network. c) Triplet network.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234" name="Google Shape;234;p30"/>
          <p:cNvPicPr preferRelativeResize="0"/>
          <p:nvPr/>
        </p:nvPicPr>
        <p:blipFill rotWithShape="1">
          <a:blip r:embed="rId4">
            <a:alphaModFix/>
          </a:blip>
          <a:srcRect b="0" l="0" r="50441" t="0"/>
          <a:stretch/>
        </p:blipFill>
        <p:spPr>
          <a:xfrm>
            <a:off x="254000" y="1704425"/>
            <a:ext cx="1758526" cy="1163825"/>
          </a:xfrm>
          <a:prstGeom prst="rect">
            <a:avLst/>
          </a:prstGeom>
          <a:noFill/>
          <a:ln>
            <a:noFill/>
          </a:ln>
        </p:spPr>
      </p:pic>
      <p:sp>
        <p:nvSpPr>
          <p:cNvPr id="235" name="Google Shape;235;p30"/>
          <p:cNvSpPr txBox="1"/>
          <p:nvPr/>
        </p:nvSpPr>
        <p:spPr>
          <a:xfrm>
            <a:off x="362650" y="986500"/>
            <a:ext cx="1954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MIT_SPLIT dataset</a:t>
            </a:r>
            <a:endParaRPr>
              <a:solidFill>
                <a:schemeClr val="dk1"/>
              </a:solidFill>
            </a:endParaRPr>
          </a:p>
          <a:p>
            <a:pPr indent="0" lvl="0" marL="0" rtl="0" algn="l">
              <a:spcBef>
                <a:spcPts val="0"/>
              </a:spcBef>
              <a:spcAft>
                <a:spcPts val="0"/>
              </a:spcAft>
              <a:buNone/>
            </a:pPr>
            <a:r>
              <a:rPr lang="es">
                <a:solidFill>
                  <a:schemeClr val="dk1"/>
                </a:solidFill>
              </a:rPr>
              <a:t>ResNet-18</a:t>
            </a:r>
            <a:endParaRPr>
              <a:solidFill>
                <a:schemeClr val="dk1"/>
              </a:solidFill>
            </a:endParaRPr>
          </a:p>
        </p:txBody>
      </p:sp>
      <p:pic>
        <p:nvPicPr>
          <p:cNvPr id="236" name="Google Shape;236;p30"/>
          <p:cNvPicPr preferRelativeResize="0"/>
          <p:nvPr/>
        </p:nvPicPr>
        <p:blipFill rotWithShape="1">
          <a:blip r:embed="rId4">
            <a:alphaModFix/>
          </a:blip>
          <a:srcRect b="0" l="50441" r="0" t="18340"/>
          <a:stretch/>
        </p:blipFill>
        <p:spPr>
          <a:xfrm>
            <a:off x="254000" y="3091300"/>
            <a:ext cx="1758526" cy="950400"/>
          </a:xfrm>
          <a:prstGeom prst="rect">
            <a:avLst/>
          </a:prstGeom>
          <a:noFill/>
          <a:ln>
            <a:noFill/>
          </a:ln>
        </p:spPr>
      </p:pic>
      <p:sp>
        <p:nvSpPr>
          <p:cNvPr id="237" name="Google Shape;237;p30"/>
          <p:cNvSpPr txBox="1"/>
          <p:nvPr/>
        </p:nvSpPr>
        <p:spPr>
          <a:xfrm>
            <a:off x="7147000" y="704725"/>
            <a:ext cx="1595700" cy="376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Query image:</a:t>
            </a:r>
            <a:r>
              <a:rPr lang="es" sz="1200">
                <a:solidFill>
                  <a:srgbClr val="0000FF"/>
                </a:solidFill>
              </a:rPr>
              <a:t> street</a:t>
            </a:r>
            <a:endParaRPr sz="1200">
              <a:solidFill>
                <a:srgbClr val="0000FF"/>
              </a:solidFill>
            </a:endParaRPr>
          </a:p>
        </p:txBody>
      </p:sp>
      <p:pic>
        <p:nvPicPr>
          <p:cNvPr id="238" name="Google Shape;238;p30"/>
          <p:cNvPicPr preferRelativeResize="0"/>
          <p:nvPr/>
        </p:nvPicPr>
        <p:blipFill>
          <a:blip r:embed="rId5">
            <a:alphaModFix/>
          </a:blip>
          <a:stretch>
            <a:fillRect/>
          </a:stretch>
        </p:blipFill>
        <p:spPr>
          <a:xfrm>
            <a:off x="7496100" y="1157725"/>
            <a:ext cx="950400" cy="950400"/>
          </a:xfrm>
          <a:prstGeom prst="rect">
            <a:avLst/>
          </a:prstGeom>
          <a:noFill/>
          <a:ln cap="flat" cmpd="sng" w="9525">
            <a:solidFill>
              <a:schemeClr val="accent4"/>
            </a:solidFill>
            <a:prstDash val="solid"/>
            <a:round/>
            <a:headEnd len="sm" w="sm" type="none"/>
            <a:tailEnd len="sm" w="sm" type="none"/>
          </a:ln>
        </p:spPr>
      </p:pic>
      <p:sp>
        <p:nvSpPr>
          <p:cNvPr id="239" name="Google Shape;239;p30"/>
          <p:cNvSpPr txBox="1"/>
          <p:nvPr/>
        </p:nvSpPr>
        <p:spPr>
          <a:xfrm>
            <a:off x="8345175" y="3139573"/>
            <a:ext cx="950400" cy="7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a) </a:t>
            </a:r>
            <a:r>
              <a:rPr lang="es" sz="900">
                <a:solidFill>
                  <a:schemeClr val="dk1"/>
                </a:solidFill>
              </a:rPr>
              <a:t>11.55</a:t>
            </a:r>
            <a:endParaRPr sz="900">
              <a:solidFill>
                <a:schemeClr val="dk1"/>
              </a:solidFill>
            </a:endParaRPr>
          </a:p>
          <a:p>
            <a:pPr indent="0" lvl="0" marL="0" rtl="0" algn="l">
              <a:spcBef>
                <a:spcPts val="0"/>
              </a:spcBef>
              <a:spcAft>
                <a:spcPts val="0"/>
              </a:spcAft>
              <a:buNone/>
            </a:pPr>
            <a:r>
              <a:rPr lang="es" sz="900">
                <a:solidFill>
                  <a:schemeClr val="dk1"/>
                </a:solidFill>
              </a:rPr>
              <a:t>b) </a:t>
            </a:r>
            <a:r>
              <a:rPr lang="es" sz="900">
                <a:solidFill>
                  <a:schemeClr val="dk1"/>
                </a:solidFill>
              </a:rPr>
              <a:t>5.87</a:t>
            </a:r>
            <a:endParaRPr sz="900">
              <a:solidFill>
                <a:schemeClr val="dk1"/>
              </a:solidFill>
            </a:endParaRPr>
          </a:p>
          <a:p>
            <a:pPr indent="0" lvl="0" marL="0" rtl="0" algn="l">
              <a:spcBef>
                <a:spcPts val="0"/>
              </a:spcBef>
              <a:spcAft>
                <a:spcPts val="0"/>
              </a:spcAft>
              <a:buNone/>
            </a:pPr>
            <a:r>
              <a:rPr lang="es" sz="900">
                <a:solidFill>
                  <a:schemeClr val="dk1"/>
                </a:solidFill>
              </a:rPr>
              <a:t>c) 5.87</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pic>
        <p:nvPicPr>
          <p:cNvPr id="240" name="Google Shape;240;p30"/>
          <p:cNvPicPr preferRelativeResize="0"/>
          <p:nvPr/>
        </p:nvPicPr>
        <p:blipFill>
          <a:blip r:embed="rId6">
            <a:alphaModFix/>
          </a:blip>
          <a:stretch>
            <a:fillRect/>
          </a:stretch>
        </p:blipFill>
        <p:spPr>
          <a:xfrm>
            <a:off x="7302125" y="4044100"/>
            <a:ext cx="950400" cy="950400"/>
          </a:xfrm>
          <a:prstGeom prst="rect">
            <a:avLst/>
          </a:prstGeom>
          <a:noFill/>
          <a:ln cap="flat" cmpd="sng" w="9525">
            <a:solidFill>
              <a:srgbClr val="1C344C"/>
            </a:solidFill>
            <a:prstDash val="solid"/>
            <a:round/>
            <a:headEnd len="sm" w="sm" type="none"/>
            <a:tailEnd len="sm" w="sm" type="none"/>
          </a:ln>
        </p:spPr>
      </p:pic>
      <p:sp>
        <p:nvSpPr>
          <p:cNvPr id="241" name="Google Shape;241;p30"/>
          <p:cNvSpPr txBox="1"/>
          <p:nvPr/>
        </p:nvSpPr>
        <p:spPr>
          <a:xfrm>
            <a:off x="8345175" y="4217350"/>
            <a:ext cx="8631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t>a) </a:t>
            </a:r>
            <a:r>
              <a:rPr lang="es" sz="900">
                <a:solidFill>
                  <a:srgbClr val="000000"/>
                </a:solidFill>
              </a:rPr>
              <a:t>11.99</a:t>
            </a:r>
            <a:endParaRPr sz="900">
              <a:solidFill>
                <a:srgbClr val="000000"/>
              </a:solidFill>
            </a:endParaRPr>
          </a:p>
          <a:p>
            <a:pPr indent="0" lvl="0" marL="0" rtl="0" algn="l">
              <a:spcBef>
                <a:spcPts val="0"/>
              </a:spcBef>
              <a:spcAft>
                <a:spcPts val="0"/>
              </a:spcAft>
              <a:buClr>
                <a:schemeClr val="dk1"/>
              </a:buClr>
              <a:buSzPts val="1100"/>
              <a:buFont typeface="Arial"/>
              <a:buNone/>
            </a:pPr>
            <a:r>
              <a:rPr lang="es" sz="900">
                <a:solidFill>
                  <a:schemeClr val="dk1"/>
                </a:solidFill>
              </a:rPr>
              <a:t>b) 6.73</a:t>
            </a:r>
            <a:endParaRPr sz="900">
              <a:solidFill>
                <a:schemeClr val="dk1"/>
              </a:solidFill>
            </a:endParaRPr>
          </a:p>
          <a:p>
            <a:pPr indent="0" lvl="0" marL="0" rtl="0" algn="l">
              <a:spcBef>
                <a:spcPts val="0"/>
              </a:spcBef>
              <a:spcAft>
                <a:spcPts val="0"/>
              </a:spcAft>
              <a:buNone/>
            </a:pPr>
            <a:r>
              <a:rPr lang="es" sz="900">
                <a:solidFill>
                  <a:schemeClr val="dk1"/>
                </a:solidFill>
              </a:rPr>
              <a:t>c) 3.45</a:t>
            </a:r>
            <a:endParaRPr sz="900"/>
          </a:p>
        </p:txBody>
      </p:sp>
      <p:sp>
        <p:nvSpPr>
          <p:cNvPr id="242" name="Google Shape;242;p30"/>
          <p:cNvSpPr txBox="1"/>
          <p:nvPr/>
        </p:nvSpPr>
        <p:spPr>
          <a:xfrm>
            <a:off x="7147000" y="2266338"/>
            <a:ext cx="1687800" cy="539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Retrieved images and distance (euclidean):</a:t>
            </a:r>
            <a:endParaRPr sz="1200">
              <a:solidFill>
                <a:srgbClr val="0000FF"/>
              </a:solidFill>
            </a:endParaRPr>
          </a:p>
        </p:txBody>
      </p:sp>
      <p:pic>
        <p:nvPicPr>
          <p:cNvPr id="243" name="Google Shape;243;p30"/>
          <p:cNvPicPr preferRelativeResize="0"/>
          <p:nvPr/>
        </p:nvPicPr>
        <p:blipFill>
          <a:blip r:embed="rId7">
            <a:alphaModFix/>
          </a:blip>
          <a:stretch>
            <a:fillRect/>
          </a:stretch>
        </p:blipFill>
        <p:spPr>
          <a:xfrm>
            <a:off x="7302125" y="2949900"/>
            <a:ext cx="950400" cy="950400"/>
          </a:xfrm>
          <a:prstGeom prst="rect">
            <a:avLst/>
          </a:prstGeom>
          <a:noFill/>
          <a:ln cap="flat" cmpd="sng" w="9525">
            <a:solidFill>
              <a:srgbClr val="1C344C"/>
            </a:solidFill>
            <a:prstDash val="solid"/>
            <a:round/>
            <a:headEnd len="sm" w="sm" type="none"/>
            <a:tailEnd len="sm" w="sm" type="none"/>
          </a:ln>
        </p:spPr>
      </p:pic>
      <p:cxnSp>
        <p:nvCxnSpPr>
          <p:cNvPr id="244" name="Google Shape;244;p30"/>
          <p:cNvCxnSpPr/>
          <p:nvPr/>
        </p:nvCxnSpPr>
        <p:spPr>
          <a:xfrm flipH="1">
            <a:off x="2257700" y="787375"/>
            <a:ext cx="13800" cy="3738900"/>
          </a:xfrm>
          <a:prstGeom prst="straightConnector1">
            <a:avLst/>
          </a:prstGeom>
          <a:noFill/>
          <a:ln cap="flat" cmpd="sng" w="28575">
            <a:solidFill>
              <a:srgbClr val="287D7D"/>
            </a:solidFill>
            <a:prstDash val="dash"/>
            <a:round/>
            <a:headEnd len="med" w="med" type="none"/>
            <a:tailEnd len="med" w="med" type="none"/>
          </a:ln>
        </p:spPr>
      </p:cxnSp>
      <p:cxnSp>
        <p:nvCxnSpPr>
          <p:cNvPr id="245" name="Google Shape;245;p30"/>
          <p:cNvCxnSpPr/>
          <p:nvPr/>
        </p:nvCxnSpPr>
        <p:spPr>
          <a:xfrm flipH="1">
            <a:off x="6882000" y="787375"/>
            <a:ext cx="13800" cy="3738900"/>
          </a:xfrm>
          <a:prstGeom prst="straightConnector1">
            <a:avLst/>
          </a:prstGeom>
          <a:noFill/>
          <a:ln cap="flat" cmpd="sng" w="28575">
            <a:solidFill>
              <a:srgbClr val="287D7D"/>
            </a:solidFill>
            <a:prstDash val="dash"/>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330200" y="148825"/>
            <a:ext cx="8504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Week 3: Image retrieval with metric learning</a:t>
            </a:r>
            <a:endParaRPr/>
          </a:p>
        </p:txBody>
      </p:sp>
      <p:pic>
        <p:nvPicPr>
          <p:cNvPr id="251" name="Google Shape;251;p31"/>
          <p:cNvPicPr preferRelativeResize="0"/>
          <p:nvPr/>
        </p:nvPicPr>
        <p:blipFill>
          <a:blip r:embed="rId3">
            <a:alphaModFix/>
          </a:blip>
          <a:stretch>
            <a:fillRect/>
          </a:stretch>
        </p:blipFill>
        <p:spPr>
          <a:xfrm>
            <a:off x="1204935" y="944400"/>
            <a:ext cx="1962552" cy="1597151"/>
          </a:xfrm>
          <a:prstGeom prst="rect">
            <a:avLst/>
          </a:prstGeom>
          <a:noFill/>
          <a:ln>
            <a:noFill/>
          </a:ln>
        </p:spPr>
      </p:pic>
      <p:pic>
        <p:nvPicPr>
          <p:cNvPr id="252" name="Google Shape;252;p31"/>
          <p:cNvPicPr preferRelativeResize="0"/>
          <p:nvPr/>
        </p:nvPicPr>
        <p:blipFill>
          <a:blip r:embed="rId4">
            <a:alphaModFix/>
          </a:blip>
          <a:stretch>
            <a:fillRect/>
          </a:stretch>
        </p:blipFill>
        <p:spPr>
          <a:xfrm>
            <a:off x="4040625" y="947138"/>
            <a:ext cx="2129525" cy="1591679"/>
          </a:xfrm>
          <a:prstGeom prst="rect">
            <a:avLst/>
          </a:prstGeom>
          <a:noFill/>
          <a:ln>
            <a:noFill/>
          </a:ln>
        </p:spPr>
      </p:pic>
      <p:pic>
        <p:nvPicPr>
          <p:cNvPr id="253" name="Google Shape;253;p31"/>
          <p:cNvPicPr preferRelativeResize="0"/>
          <p:nvPr/>
        </p:nvPicPr>
        <p:blipFill>
          <a:blip r:embed="rId5">
            <a:alphaModFix/>
          </a:blip>
          <a:stretch>
            <a:fillRect/>
          </a:stretch>
        </p:blipFill>
        <p:spPr>
          <a:xfrm>
            <a:off x="6622225" y="947134"/>
            <a:ext cx="2129525" cy="1591679"/>
          </a:xfrm>
          <a:prstGeom prst="rect">
            <a:avLst/>
          </a:prstGeom>
          <a:noFill/>
          <a:ln>
            <a:noFill/>
          </a:ln>
        </p:spPr>
      </p:pic>
      <p:sp>
        <p:nvSpPr>
          <p:cNvPr id="254" name="Google Shape;254;p31"/>
          <p:cNvSpPr/>
          <p:nvPr/>
        </p:nvSpPr>
        <p:spPr>
          <a:xfrm>
            <a:off x="2644670" y="1152525"/>
            <a:ext cx="233100" cy="90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31"/>
          <p:cNvSpPr/>
          <p:nvPr/>
        </p:nvSpPr>
        <p:spPr>
          <a:xfrm>
            <a:off x="5981150" y="1147150"/>
            <a:ext cx="118500" cy="83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6" name="Google Shape;256;p31"/>
          <p:cNvPicPr preferRelativeResize="0"/>
          <p:nvPr/>
        </p:nvPicPr>
        <p:blipFill>
          <a:blip r:embed="rId6">
            <a:alphaModFix/>
          </a:blip>
          <a:stretch>
            <a:fillRect/>
          </a:stretch>
        </p:blipFill>
        <p:spPr>
          <a:xfrm>
            <a:off x="3976850" y="3082613"/>
            <a:ext cx="2257080" cy="1692824"/>
          </a:xfrm>
          <a:prstGeom prst="rect">
            <a:avLst/>
          </a:prstGeom>
          <a:noFill/>
          <a:ln>
            <a:noFill/>
          </a:ln>
        </p:spPr>
      </p:pic>
      <p:pic>
        <p:nvPicPr>
          <p:cNvPr id="257" name="Google Shape;257;p31"/>
          <p:cNvPicPr preferRelativeResize="0"/>
          <p:nvPr/>
        </p:nvPicPr>
        <p:blipFill>
          <a:blip r:embed="rId7">
            <a:alphaModFix/>
          </a:blip>
          <a:stretch>
            <a:fillRect/>
          </a:stretch>
        </p:blipFill>
        <p:spPr>
          <a:xfrm>
            <a:off x="6622225" y="3109150"/>
            <a:ext cx="2257075" cy="1692806"/>
          </a:xfrm>
          <a:prstGeom prst="rect">
            <a:avLst/>
          </a:prstGeom>
          <a:noFill/>
          <a:ln>
            <a:noFill/>
          </a:ln>
        </p:spPr>
      </p:pic>
      <p:pic>
        <p:nvPicPr>
          <p:cNvPr id="258" name="Google Shape;258;p31"/>
          <p:cNvPicPr preferRelativeResize="0"/>
          <p:nvPr/>
        </p:nvPicPr>
        <p:blipFill>
          <a:blip r:embed="rId8">
            <a:alphaModFix/>
          </a:blip>
          <a:stretch>
            <a:fillRect/>
          </a:stretch>
        </p:blipFill>
        <p:spPr>
          <a:xfrm>
            <a:off x="1121450" y="3130438"/>
            <a:ext cx="2129525" cy="1597151"/>
          </a:xfrm>
          <a:prstGeom prst="rect">
            <a:avLst/>
          </a:prstGeom>
          <a:noFill/>
          <a:ln>
            <a:noFill/>
          </a:ln>
        </p:spPr>
      </p:pic>
      <p:sp>
        <p:nvSpPr>
          <p:cNvPr id="259" name="Google Shape;259;p31"/>
          <p:cNvSpPr txBox="1"/>
          <p:nvPr/>
        </p:nvSpPr>
        <p:spPr>
          <a:xfrm>
            <a:off x="6472500" y="3109150"/>
            <a:ext cx="677700" cy="376800"/>
          </a:xfrm>
          <a:prstGeom prst="rect">
            <a:avLst/>
          </a:prstGeom>
          <a:solidFill>
            <a:srgbClr val="75C5B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c</a:t>
            </a:r>
            <a:endParaRPr sz="1200">
              <a:solidFill>
                <a:srgbClr val="0000FF"/>
              </a:solidFill>
            </a:endParaRPr>
          </a:p>
        </p:txBody>
      </p:sp>
      <p:sp>
        <p:nvSpPr>
          <p:cNvPr id="260" name="Google Shape;260;p31"/>
          <p:cNvSpPr txBox="1"/>
          <p:nvPr/>
        </p:nvSpPr>
        <p:spPr>
          <a:xfrm>
            <a:off x="3620550" y="3109150"/>
            <a:ext cx="677700" cy="376800"/>
          </a:xfrm>
          <a:prstGeom prst="rect">
            <a:avLst/>
          </a:prstGeom>
          <a:solidFill>
            <a:srgbClr val="75C5B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b</a:t>
            </a:r>
            <a:endParaRPr sz="1200">
              <a:solidFill>
                <a:srgbClr val="0000FF"/>
              </a:solidFill>
            </a:endParaRPr>
          </a:p>
        </p:txBody>
      </p:sp>
      <p:sp>
        <p:nvSpPr>
          <p:cNvPr id="261" name="Google Shape;261;p31"/>
          <p:cNvSpPr txBox="1"/>
          <p:nvPr/>
        </p:nvSpPr>
        <p:spPr>
          <a:xfrm>
            <a:off x="1071700" y="3109150"/>
            <a:ext cx="677700" cy="376800"/>
          </a:xfrm>
          <a:prstGeom prst="rect">
            <a:avLst/>
          </a:prstGeom>
          <a:solidFill>
            <a:srgbClr val="75C5B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a</a:t>
            </a:r>
            <a:endParaRPr sz="1200">
              <a:solidFill>
                <a:srgbClr val="0000FF"/>
              </a:solidFill>
            </a:endParaRPr>
          </a:p>
        </p:txBody>
      </p:sp>
      <p:cxnSp>
        <p:nvCxnSpPr>
          <p:cNvPr id="262" name="Google Shape;262;p31"/>
          <p:cNvCxnSpPr/>
          <p:nvPr/>
        </p:nvCxnSpPr>
        <p:spPr>
          <a:xfrm rot="5400000">
            <a:off x="4561500" y="-1257775"/>
            <a:ext cx="21000" cy="7920000"/>
          </a:xfrm>
          <a:prstGeom prst="straightConnector1">
            <a:avLst/>
          </a:prstGeom>
          <a:noFill/>
          <a:ln cap="flat" cmpd="sng" w="19050">
            <a:solidFill>
              <a:srgbClr val="287D7D"/>
            </a:solidFill>
            <a:prstDash val="dash"/>
            <a:round/>
            <a:headEnd len="med" w="med" type="none"/>
            <a:tailEnd len="med" w="med" type="none"/>
          </a:ln>
        </p:spPr>
      </p:cxnSp>
      <p:sp>
        <p:nvSpPr>
          <p:cNvPr id="263" name="Google Shape;263;p31"/>
          <p:cNvSpPr txBox="1"/>
          <p:nvPr/>
        </p:nvSpPr>
        <p:spPr>
          <a:xfrm>
            <a:off x="1121450" y="944400"/>
            <a:ext cx="677700" cy="376800"/>
          </a:xfrm>
          <a:prstGeom prst="rect">
            <a:avLst/>
          </a:prstGeom>
          <a:solidFill>
            <a:srgbClr val="75C5B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a</a:t>
            </a:r>
            <a:endParaRPr sz="1200">
              <a:solidFill>
                <a:srgbClr val="0000FF"/>
              </a:solidFill>
            </a:endParaRPr>
          </a:p>
        </p:txBody>
      </p:sp>
      <p:sp>
        <p:nvSpPr>
          <p:cNvPr id="264" name="Google Shape;264;p31"/>
          <p:cNvSpPr txBox="1"/>
          <p:nvPr/>
        </p:nvSpPr>
        <p:spPr>
          <a:xfrm>
            <a:off x="3620550" y="944400"/>
            <a:ext cx="677700" cy="376800"/>
          </a:xfrm>
          <a:prstGeom prst="rect">
            <a:avLst/>
          </a:prstGeom>
          <a:solidFill>
            <a:srgbClr val="75C5B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b</a:t>
            </a:r>
            <a:endParaRPr sz="1200">
              <a:solidFill>
                <a:srgbClr val="0000FF"/>
              </a:solidFill>
            </a:endParaRPr>
          </a:p>
        </p:txBody>
      </p:sp>
      <p:sp>
        <p:nvSpPr>
          <p:cNvPr id="265" name="Google Shape;265;p31"/>
          <p:cNvSpPr txBox="1"/>
          <p:nvPr/>
        </p:nvSpPr>
        <p:spPr>
          <a:xfrm>
            <a:off x="6472500" y="944400"/>
            <a:ext cx="677700" cy="376800"/>
          </a:xfrm>
          <a:prstGeom prst="rect">
            <a:avLst/>
          </a:prstGeom>
          <a:solidFill>
            <a:srgbClr val="75C5B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FF"/>
                </a:solidFill>
              </a:rPr>
              <a:t>Task c</a:t>
            </a:r>
            <a:endParaRPr sz="1200">
              <a:solidFill>
                <a:srgbClr val="0000FF"/>
              </a:solidFill>
            </a:endParaRPr>
          </a:p>
        </p:txBody>
      </p:sp>
      <p:sp>
        <p:nvSpPr>
          <p:cNvPr id="266" name="Google Shape;266;p31"/>
          <p:cNvSpPr txBox="1"/>
          <p:nvPr/>
        </p:nvSpPr>
        <p:spPr>
          <a:xfrm rot="-5400000">
            <a:off x="241075" y="1542888"/>
            <a:ext cx="7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TSNE</a:t>
            </a:r>
            <a:endParaRPr b="1">
              <a:solidFill>
                <a:schemeClr val="dk1"/>
              </a:solidFill>
            </a:endParaRPr>
          </a:p>
        </p:txBody>
      </p:sp>
      <p:sp>
        <p:nvSpPr>
          <p:cNvPr id="267" name="Google Shape;267;p31"/>
          <p:cNvSpPr txBox="1"/>
          <p:nvPr/>
        </p:nvSpPr>
        <p:spPr>
          <a:xfrm rot="-5400000">
            <a:off x="241075" y="3728925"/>
            <a:ext cx="7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Umap</a:t>
            </a:r>
            <a:endParaRPr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p:nvPr/>
        </p:nvSpPr>
        <p:spPr>
          <a:xfrm>
            <a:off x="420800" y="777600"/>
            <a:ext cx="8302500" cy="1386300"/>
          </a:xfrm>
          <a:prstGeom prst="roundRect">
            <a:avLst>
              <a:gd fmla="val 16667" name="adj"/>
            </a:avLst>
          </a:prstGeom>
          <a:solidFill>
            <a:srgbClr val="287D7D">
              <a:alpha val="11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73" name="Google Shape;273;p32"/>
          <p:cNvSpPr txBox="1"/>
          <p:nvPr>
            <p:ph type="title"/>
          </p:nvPr>
        </p:nvSpPr>
        <p:spPr>
          <a:xfrm>
            <a:off x="330200" y="148825"/>
            <a:ext cx="8138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Week 3: Image retrieval</a:t>
            </a:r>
            <a:r>
              <a:rPr lang="es">
                <a:solidFill>
                  <a:schemeClr val="accent2"/>
                </a:solidFill>
              </a:rPr>
              <a:t> with metric learning</a:t>
            </a:r>
            <a:endParaRPr/>
          </a:p>
        </p:txBody>
      </p:sp>
      <p:sp>
        <p:nvSpPr>
          <p:cNvPr id="274" name="Google Shape;274;p32"/>
          <p:cNvSpPr txBox="1"/>
          <p:nvPr/>
        </p:nvSpPr>
        <p:spPr>
          <a:xfrm>
            <a:off x="7104498" y="3147413"/>
            <a:ext cx="22992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4A86E8"/>
                </a:solidFill>
              </a:rPr>
              <a:t>FOOD AND KITCHEN</a:t>
            </a:r>
            <a:endParaRPr b="1" sz="900">
              <a:solidFill>
                <a:srgbClr val="4A86E8"/>
              </a:solidFill>
            </a:endParaRPr>
          </a:p>
          <a:p>
            <a:pPr indent="0" lvl="0" marL="0" rtl="0" algn="l">
              <a:spcBef>
                <a:spcPts val="0"/>
              </a:spcBef>
              <a:spcAft>
                <a:spcPts val="0"/>
              </a:spcAft>
              <a:buNone/>
            </a:pPr>
            <a:r>
              <a:rPr lang="es" sz="900">
                <a:solidFill>
                  <a:schemeClr val="dk1"/>
                </a:solidFill>
              </a:rPr>
              <a:t>(i.e. broccoli, knife, spoon…)</a:t>
            </a:r>
            <a:endParaRPr sz="900">
              <a:solidFill>
                <a:schemeClr val="dk1"/>
              </a:solidFill>
            </a:endParaRPr>
          </a:p>
        </p:txBody>
      </p:sp>
      <p:sp>
        <p:nvSpPr>
          <p:cNvPr id="275" name="Google Shape;275;p32"/>
          <p:cNvSpPr txBox="1"/>
          <p:nvPr/>
        </p:nvSpPr>
        <p:spPr>
          <a:xfrm>
            <a:off x="7104500" y="3499350"/>
            <a:ext cx="23841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9900FF"/>
                </a:solidFill>
              </a:rPr>
              <a:t>ELECTRONICS</a:t>
            </a:r>
            <a:endParaRPr b="1" sz="900">
              <a:solidFill>
                <a:srgbClr val="9900FF"/>
              </a:solidFill>
            </a:endParaRPr>
          </a:p>
          <a:p>
            <a:pPr indent="0" lvl="0" marL="0" rtl="0" algn="l">
              <a:spcBef>
                <a:spcPts val="0"/>
              </a:spcBef>
              <a:spcAft>
                <a:spcPts val="0"/>
              </a:spcAft>
              <a:buNone/>
            </a:pPr>
            <a:r>
              <a:rPr lang="es" sz="900">
                <a:solidFill>
                  <a:schemeClr val="dk1"/>
                </a:solidFill>
              </a:rPr>
              <a:t>(i.e. keyboard, cell phone…)</a:t>
            </a:r>
            <a:endParaRPr sz="900">
              <a:solidFill>
                <a:schemeClr val="dk1"/>
              </a:solidFill>
            </a:endParaRPr>
          </a:p>
        </p:txBody>
      </p:sp>
      <p:sp>
        <p:nvSpPr>
          <p:cNvPr id="276" name="Google Shape;276;p32"/>
          <p:cNvSpPr txBox="1"/>
          <p:nvPr/>
        </p:nvSpPr>
        <p:spPr>
          <a:xfrm>
            <a:off x="5101950" y="3913988"/>
            <a:ext cx="19245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38761D"/>
                </a:solidFill>
              </a:rPr>
              <a:t>COMMON UTILITIES</a:t>
            </a:r>
            <a:endParaRPr b="1" sz="900">
              <a:solidFill>
                <a:srgbClr val="38761D"/>
              </a:solidFill>
            </a:endParaRPr>
          </a:p>
          <a:p>
            <a:pPr indent="0" lvl="0" marL="0" rtl="0" algn="l">
              <a:spcBef>
                <a:spcPts val="0"/>
              </a:spcBef>
              <a:spcAft>
                <a:spcPts val="0"/>
              </a:spcAft>
              <a:buNone/>
            </a:pPr>
            <a:r>
              <a:rPr lang="es" sz="900">
                <a:solidFill>
                  <a:schemeClr val="dk1"/>
                </a:solidFill>
              </a:rPr>
              <a:t>(i.e. book, scissors, toothbrush…)</a:t>
            </a:r>
            <a:endParaRPr sz="900">
              <a:solidFill>
                <a:schemeClr val="dk1"/>
              </a:solidFill>
            </a:endParaRPr>
          </a:p>
        </p:txBody>
      </p:sp>
      <p:sp>
        <p:nvSpPr>
          <p:cNvPr id="277" name="Google Shape;277;p32"/>
          <p:cNvSpPr txBox="1"/>
          <p:nvPr/>
        </p:nvSpPr>
        <p:spPr>
          <a:xfrm>
            <a:off x="7116226" y="3912338"/>
            <a:ext cx="27510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BF9000"/>
                </a:solidFill>
              </a:rPr>
              <a:t>ANIMALS AND URBAN</a:t>
            </a:r>
            <a:endParaRPr b="1" sz="900">
              <a:solidFill>
                <a:srgbClr val="BF9000"/>
              </a:solidFill>
            </a:endParaRPr>
          </a:p>
          <a:p>
            <a:pPr indent="0" lvl="0" marL="0" rtl="0" algn="l">
              <a:spcBef>
                <a:spcPts val="0"/>
              </a:spcBef>
              <a:spcAft>
                <a:spcPts val="0"/>
              </a:spcAft>
              <a:buNone/>
            </a:pPr>
            <a:r>
              <a:rPr lang="es" sz="900">
                <a:solidFill>
                  <a:schemeClr val="dk1"/>
                </a:solidFill>
              </a:rPr>
              <a:t>(i.e. elephant, dog, stop sign…)</a:t>
            </a:r>
            <a:endParaRPr sz="900">
              <a:solidFill>
                <a:schemeClr val="dk1"/>
              </a:solidFill>
            </a:endParaRPr>
          </a:p>
        </p:txBody>
      </p:sp>
      <p:sp>
        <p:nvSpPr>
          <p:cNvPr id="278" name="Google Shape;278;p32"/>
          <p:cNvSpPr txBox="1"/>
          <p:nvPr/>
        </p:nvSpPr>
        <p:spPr>
          <a:xfrm>
            <a:off x="5101949" y="3149063"/>
            <a:ext cx="19245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FF0000"/>
                </a:solidFill>
              </a:rPr>
              <a:t>LIVING AND TRANSPORT</a:t>
            </a:r>
            <a:endParaRPr sz="900">
              <a:solidFill>
                <a:srgbClr val="FF0000"/>
              </a:solidFill>
            </a:endParaRPr>
          </a:p>
          <a:p>
            <a:pPr indent="0" lvl="0" marL="0" rtl="0" algn="l">
              <a:spcBef>
                <a:spcPts val="0"/>
              </a:spcBef>
              <a:spcAft>
                <a:spcPts val="0"/>
              </a:spcAft>
              <a:buNone/>
            </a:pPr>
            <a:r>
              <a:rPr lang="es" sz="900">
                <a:solidFill>
                  <a:schemeClr val="dk1"/>
                </a:solidFill>
              </a:rPr>
              <a:t>(person, truck, motorcycle…)</a:t>
            </a:r>
            <a:endParaRPr sz="900">
              <a:solidFill>
                <a:schemeClr val="dk1"/>
              </a:solidFill>
            </a:endParaRPr>
          </a:p>
        </p:txBody>
      </p:sp>
      <p:sp>
        <p:nvSpPr>
          <p:cNvPr id="279" name="Google Shape;279;p32"/>
          <p:cNvSpPr txBox="1"/>
          <p:nvPr/>
        </p:nvSpPr>
        <p:spPr>
          <a:xfrm>
            <a:off x="5101950" y="3546463"/>
            <a:ext cx="1982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FF00FF"/>
                </a:solidFill>
              </a:rPr>
              <a:t>SPORT ACTIVITIES AND MISC</a:t>
            </a:r>
            <a:endParaRPr sz="900">
              <a:solidFill>
                <a:srgbClr val="FF00FF"/>
              </a:solidFill>
            </a:endParaRPr>
          </a:p>
          <a:p>
            <a:pPr indent="0" lvl="0" marL="0" rtl="0" algn="l">
              <a:spcBef>
                <a:spcPts val="0"/>
              </a:spcBef>
              <a:spcAft>
                <a:spcPts val="0"/>
              </a:spcAft>
              <a:buNone/>
            </a:pPr>
            <a:r>
              <a:rPr lang="es" sz="900">
                <a:solidFill>
                  <a:schemeClr val="dk1"/>
                </a:solidFill>
              </a:rPr>
              <a:t>(skateboard, baseball bat, skis…)</a:t>
            </a:r>
            <a:endParaRPr sz="900">
              <a:solidFill>
                <a:schemeClr val="dk1"/>
              </a:solidFill>
            </a:endParaRPr>
          </a:p>
        </p:txBody>
      </p:sp>
      <p:grpSp>
        <p:nvGrpSpPr>
          <p:cNvPr id="280" name="Google Shape;280;p32"/>
          <p:cNvGrpSpPr/>
          <p:nvPr/>
        </p:nvGrpSpPr>
        <p:grpSpPr>
          <a:xfrm>
            <a:off x="1218725" y="2663225"/>
            <a:ext cx="3000178" cy="2120200"/>
            <a:chOff x="613319" y="2115675"/>
            <a:chExt cx="3792413" cy="2922801"/>
          </a:xfrm>
        </p:grpSpPr>
        <p:pic>
          <p:nvPicPr>
            <p:cNvPr id="281" name="Google Shape;281;p32"/>
            <p:cNvPicPr preferRelativeResize="0"/>
            <p:nvPr/>
          </p:nvPicPr>
          <p:blipFill rotWithShape="1">
            <a:blip r:embed="rId3">
              <a:alphaModFix/>
            </a:blip>
            <a:srcRect b="0" l="0" r="40592" t="4843"/>
            <a:stretch/>
          </p:blipFill>
          <p:spPr>
            <a:xfrm>
              <a:off x="613319" y="2115675"/>
              <a:ext cx="3792410" cy="2922801"/>
            </a:xfrm>
            <a:prstGeom prst="rect">
              <a:avLst/>
            </a:prstGeom>
            <a:noFill/>
            <a:ln>
              <a:noFill/>
            </a:ln>
          </p:spPr>
        </p:pic>
        <p:sp>
          <p:nvSpPr>
            <p:cNvPr id="282" name="Google Shape;282;p32"/>
            <p:cNvSpPr/>
            <p:nvPr/>
          </p:nvSpPr>
          <p:spPr>
            <a:xfrm rot="-347653">
              <a:off x="2817432" y="2816860"/>
              <a:ext cx="695353" cy="1817916"/>
            </a:xfrm>
            <a:prstGeom prst="ellipse">
              <a:avLst/>
            </a:prstGeom>
            <a:solidFill>
              <a:srgbClr val="00BBFF">
                <a:alpha val="16460"/>
              </a:srgbClr>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2"/>
            <p:cNvSpPr/>
            <p:nvPr/>
          </p:nvSpPr>
          <p:spPr>
            <a:xfrm rot="-1853257">
              <a:off x="3668687" y="2519255"/>
              <a:ext cx="464590" cy="1056385"/>
            </a:xfrm>
            <a:prstGeom prst="ellipse">
              <a:avLst/>
            </a:prstGeom>
            <a:solidFill>
              <a:srgbClr val="D9D2E9">
                <a:alpha val="30379"/>
              </a:srgbClr>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2"/>
            <p:cNvSpPr/>
            <p:nvPr/>
          </p:nvSpPr>
          <p:spPr>
            <a:xfrm rot="-7991897">
              <a:off x="1260226" y="2521233"/>
              <a:ext cx="546510" cy="1146334"/>
            </a:xfrm>
            <a:prstGeom prst="ellipse">
              <a:avLst/>
            </a:prstGeom>
            <a:solidFill>
              <a:srgbClr val="E6B8AF">
                <a:alpha val="3291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2"/>
            <p:cNvSpPr/>
            <p:nvPr/>
          </p:nvSpPr>
          <p:spPr>
            <a:xfrm rot="857213">
              <a:off x="3822671" y="3606009"/>
              <a:ext cx="365917" cy="650598"/>
            </a:xfrm>
            <a:prstGeom prst="ellipse">
              <a:avLst/>
            </a:prstGeom>
            <a:solidFill>
              <a:srgbClr val="287D7D">
                <a:alpha val="1139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2"/>
            <p:cNvSpPr/>
            <p:nvPr/>
          </p:nvSpPr>
          <p:spPr>
            <a:xfrm rot="-1651486">
              <a:off x="1740852" y="3474388"/>
              <a:ext cx="472592" cy="1199273"/>
            </a:xfrm>
            <a:prstGeom prst="ellipse">
              <a:avLst/>
            </a:prstGeom>
            <a:solidFill>
              <a:srgbClr val="FFF2CC">
                <a:alpha val="23420"/>
              </a:srgbClr>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32"/>
            <p:cNvSpPr/>
            <p:nvPr/>
          </p:nvSpPr>
          <p:spPr>
            <a:xfrm rot="319375">
              <a:off x="2200696" y="2740545"/>
              <a:ext cx="617664" cy="1069144"/>
            </a:xfrm>
            <a:prstGeom prst="ellipse">
              <a:avLst/>
            </a:prstGeom>
            <a:solidFill>
              <a:srgbClr val="FF00FF">
                <a:alpha val="4430"/>
              </a:srgbClr>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8" name="Google Shape;288;p32"/>
          <p:cNvSpPr txBox="1"/>
          <p:nvPr/>
        </p:nvSpPr>
        <p:spPr>
          <a:xfrm>
            <a:off x="420800" y="2316075"/>
            <a:ext cx="8347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Image Retrieval on COCO with Faster R-CNN. Val. accuracy: 97.65%. Total run time: 6h 30min.</a:t>
            </a:r>
            <a:endParaRPr>
              <a:solidFill>
                <a:schemeClr val="dk1"/>
              </a:solidFill>
            </a:endParaRPr>
          </a:p>
        </p:txBody>
      </p:sp>
      <p:sp>
        <p:nvSpPr>
          <p:cNvPr id="289" name="Google Shape;289;p32"/>
          <p:cNvSpPr txBox="1"/>
          <p:nvPr/>
        </p:nvSpPr>
        <p:spPr>
          <a:xfrm>
            <a:off x="5029175" y="2914575"/>
            <a:ext cx="30981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Found super classes:</a:t>
            </a:r>
            <a:endParaRPr b="1" sz="1200">
              <a:solidFill>
                <a:schemeClr val="dk1"/>
              </a:solidFill>
            </a:endParaRPr>
          </a:p>
        </p:txBody>
      </p:sp>
      <p:pic>
        <p:nvPicPr>
          <p:cNvPr id="290" name="Google Shape;290;p32"/>
          <p:cNvPicPr preferRelativeResize="0"/>
          <p:nvPr/>
        </p:nvPicPr>
        <p:blipFill>
          <a:blip r:embed="rId4">
            <a:alphaModFix/>
          </a:blip>
          <a:stretch>
            <a:fillRect/>
          </a:stretch>
        </p:blipFill>
        <p:spPr>
          <a:xfrm>
            <a:off x="610650" y="777600"/>
            <a:ext cx="5827027" cy="1288325"/>
          </a:xfrm>
          <a:prstGeom prst="rect">
            <a:avLst/>
          </a:prstGeom>
          <a:noFill/>
          <a:ln>
            <a:noFill/>
          </a:ln>
        </p:spPr>
      </p:pic>
      <p:sp>
        <p:nvSpPr>
          <p:cNvPr id="291" name="Google Shape;291;p32"/>
          <p:cNvSpPr txBox="1"/>
          <p:nvPr/>
        </p:nvSpPr>
        <p:spPr>
          <a:xfrm>
            <a:off x="6735200" y="926850"/>
            <a:ext cx="2121900" cy="10878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es">
                <a:solidFill>
                  <a:schemeClr val="dk1"/>
                </a:solidFill>
              </a:rPr>
              <a:t>B</a:t>
            </a:r>
            <a:r>
              <a:rPr lang="es">
                <a:solidFill>
                  <a:schemeClr val="dk1"/>
                </a:solidFill>
              </a:rPr>
              <a:t>uilt a</a:t>
            </a:r>
            <a:r>
              <a:rPr lang="es">
                <a:solidFill>
                  <a:schemeClr val="dk1"/>
                </a:solidFill>
              </a:rPr>
              <a:t> 1:1 dataset.</a:t>
            </a:r>
            <a:endParaRPr>
              <a:solidFill>
                <a:schemeClr val="dk1"/>
              </a:solidFill>
            </a:endParaRPr>
          </a:p>
          <a:p>
            <a:pPr indent="0" lvl="0" marL="0" rtl="0" algn="l">
              <a:spcBef>
                <a:spcPts val="1000"/>
              </a:spcBef>
              <a:spcAft>
                <a:spcPts val="0"/>
              </a:spcAft>
              <a:buNone/>
            </a:pPr>
            <a:r>
              <a:rPr lang="es">
                <a:solidFill>
                  <a:schemeClr val="dk1"/>
                </a:solidFill>
              </a:rPr>
              <a:t>Offline hard-mining.</a:t>
            </a:r>
            <a:endParaRPr>
              <a:solidFill>
                <a:schemeClr val="dk1"/>
              </a:solidFill>
            </a:endParaRPr>
          </a:p>
          <a:p>
            <a:pPr indent="0" lvl="0" marL="0" rtl="0" algn="l">
              <a:spcBef>
                <a:spcPts val="1000"/>
              </a:spcBef>
              <a:spcAft>
                <a:spcPts val="1000"/>
              </a:spcAft>
              <a:buNone/>
            </a:pPr>
            <a:r>
              <a:rPr lang="es">
                <a:solidFill>
                  <a:schemeClr val="dk1"/>
                </a:solidFill>
              </a:rPr>
              <a:t>Time: 5h.</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Week 4: </a:t>
            </a:r>
            <a:r>
              <a:rPr lang="es">
                <a:solidFill>
                  <a:schemeClr val="accent2"/>
                </a:solidFill>
              </a:rPr>
              <a:t>Cross-Modal Retrieval: Image to text</a:t>
            </a:r>
            <a:endParaRPr/>
          </a:p>
        </p:txBody>
      </p:sp>
      <p:sp>
        <p:nvSpPr>
          <p:cNvPr id="297" name="Google Shape;297;p33"/>
          <p:cNvSpPr txBox="1"/>
          <p:nvPr/>
        </p:nvSpPr>
        <p:spPr>
          <a:xfrm>
            <a:off x="897900" y="1126100"/>
            <a:ext cx="2568000" cy="116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s">
                <a:solidFill>
                  <a:srgbClr val="000000"/>
                </a:solidFill>
              </a:rPr>
              <a:t>Train time: 14:57h, using a RTX 3090.</a:t>
            </a:r>
            <a:endParaRPr/>
          </a:p>
          <a:p>
            <a:pPr indent="-317500" lvl="0" marL="457200" rtl="0" algn="l">
              <a:spcBef>
                <a:spcPts val="0"/>
              </a:spcBef>
              <a:spcAft>
                <a:spcPts val="0"/>
              </a:spcAft>
              <a:buClr>
                <a:srgbClr val="000000"/>
              </a:buClr>
              <a:buSzPts val="1400"/>
              <a:buChar char="-"/>
            </a:pPr>
            <a:r>
              <a:rPr lang="es">
                <a:solidFill>
                  <a:srgbClr val="000000"/>
                </a:solidFill>
              </a:rPr>
              <a:t>Final loss value: 0.079.</a:t>
            </a:r>
            <a:endParaRPr>
              <a:solidFill>
                <a:srgbClr val="000000"/>
              </a:solidFill>
            </a:endParaRPr>
          </a:p>
        </p:txBody>
      </p:sp>
      <p:pic>
        <p:nvPicPr>
          <p:cNvPr id="298" name="Google Shape;298;p33"/>
          <p:cNvPicPr preferRelativeResize="0"/>
          <p:nvPr/>
        </p:nvPicPr>
        <p:blipFill>
          <a:blip r:embed="rId3">
            <a:alphaModFix/>
          </a:blip>
          <a:stretch>
            <a:fillRect/>
          </a:stretch>
        </p:blipFill>
        <p:spPr>
          <a:xfrm>
            <a:off x="3628100" y="840025"/>
            <a:ext cx="2195675" cy="1734350"/>
          </a:xfrm>
          <a:prstGeom prst="rect">
            <a:avLst/>
          </a:prstGeom>
          <a:noFill/>
          <a:ln>
            <a:noFill/>
          </a:ln>
        </p:spPr>
      </p:pic>
      <p:pic>
        <p:nvPicPr>
          <p:cNvPr id="299" name="Google Shape;299;p33"/>
          <p:cNvPicPr preferRelativeResize="0"/>
          <p:nvPr/>
        </p:nvPicPr>
        <p:blipFill>
          <a:blip r:embed="rId4">
            <a:alphaModFix/>
          </a:blip>
          <a:stretch>
            <a:fillRect/>
          </a:stretch>
        </p:blipFill>
        <p:spPr>
          <a:xfrm>
            <a:off x="6439500" y="840020"/>
            <a:ext cx="2230082" cy="1734350"/>
          </a:xfrm>
          <a:prstGeom prst="rect">
            <a:avLst/>
          </a:prstGeom>
          <a:noFill/>
          <a:ln>
            <a:noFill/>
          </a:ln>
        </p:spPr>
      </p:pic>
      <p:pic>
        <p:nvPicPr>
          <p:cNvPr id="300" name="Google Shape;300;p33"/>
          <p:cNvPicPr preferRelativeResize="0"/>
          <p:nvPr/>
        </p:nvPicPr>
        <p:blipFill>
          <a:blip r:embed="rId5">
            <a:alphaModFix/>
          </a:blip>
          <a:stretch>
            <a:fillRect/>
          </a:stretch>
        </p:blipFill>
        <p:spPr>
          <a:xfrm>
            <a:off x="5882273" y="1547250"/>
            <a:ext cx="513475" cy="259053"/>
          </a:xfrm>
          <a:prstGeom prst="rect">
            <a:avLst/>
          </a:prstGeom>
          <a:noFill/>
          <a:ln>
            <a:noFill/>
          </a:ln>
        </p:spPr>
      </p:pic>
      <p:pic>
        <p:nvPicPr>
          <p:cNvPr id="301" name="Google Shape;301;p33"/>
          <p:cNvPicPr preferRelativeResize="0"/>
          <p:nvPr/>
        </p:nvPicPr>
        <p:blipFill>
          <a:blip r:embed="rId6">
            <a:alphaModFix/>
          </a:blip>
          <a:stretch>
            <a:fillRect/>
          </a:stretch>
        </p:blipFill>
        <p:spPr>
          <a:xfrm>
            <a:off x="6395742" y="3029825"/>
            <a:ext cx="2125381" cy="1762025"/>
          </a:xfrm>
          <a:prstGeom prst="rect">
            <a:avLst/>
          </a:prstGeom>
          <a:noFill/>
          <a:ln>
            <a:noFill/>
          </a:ln>
        </p:spPr>
      </p:pic>
      <p:pic>
        <p:nvPicPr>
          <p:cNvPr id="302" name="Google Shape;302;p33"/>
          <p:cNvPicPr preferRelativeResize="0"/>
          <p:nvPr/>
        </p:nvPicPr>
        <p:blipFill>
          <a:blip r:embed="rId7">
            <a:alphaModFix/>
          </a:blip>
          <a:stretch>
            <a:fillRect/>
          </a:stretch>
        </p:blipFill>
        <p:spPr>
          <a:xfrm>
            <a:off x="3465822" y="3090670"/>
            <a:ext cx="2195675" cy="1762025"/>
          </a:xfrm>
          <a:prstGeom prst="rect">
            <a:avLst/>
          </a:prstGeom>
          <a:noFill/>
          <a:ln>
            <a:noFill/>
          </a:ln>
        </p:spPr>
      </p:pic>
      <p:pic>
        <p:nvPicPr>
          <p:cNvPr id="303" name="Google Shape;303;p33"/>
          <p:cNvPicPr preferRelativeResize="0"/>
          <p:nvPr/>
        </p:nvPicPr>
        <p:blipFill>
          <a:blip r:embed="rId5">
            <a:alphaModFix/>
          </a:blip>
          <a:stretch>
            <a:fillRect/>
          </a:stretch>
        </p:blipFill>
        <p:spPr>
          <a:xfrm>
            <a:off x="5793122" y="3734450"/>
            <a:ext cx="470995" cy="249427"/>
          </a:xfrm>
          <a:prstGeom prst="rect">
            <a:avLst/>
          </a:prstGeom>
          <a:noFill/>
          <a:ln>
            <a:noFill/>
          </a:ln>
        </p:spPr>
      </p:pic>
      <p:sp>
        <p:nvSpPr>
          <p:cNvPr id="304" name="Google Shape;304;p33"/>
          <p:cNvSpPr txBox="1"/>
          <p:nvPr/>
        </p:nvSpPr>
        <p:spPr>
          <a:xfrm>
            <a:off x="5100350" y="4726950"/>
            <a:ext cx="33621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(100 instances picked randomly)</a:t>
            </a:r>
            <a:endParaRPr sz="1200">
              <a:solidFill>
                <a:schemeClr val="dk1"/>
              </a:solidFill>
            </a:endParaRPr>
          </a:p>
        </p:txBody>
      </p:sp>
      <p:sp>
        <p:nvSpPr>
          <p:cNvPr id="305" name="Google Shape;305;p33"/>
          <p:cNvSpPr txBox="1"/>
          <p:nvPr/>
        </p:nvSpPr>
        <p:spPr>
          <a:xfrm>
            <a:off x="897825" y="3427050"/>
            <a:ext cx="2568000" cy="71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s">
                <a:solidFill>
                  <a:schemeClr val="dk1"/>
                </a:solidFill>
              </a:rPr>
              <a:t>Train time: 13:32h, using a RTX 3090.</a:t>
            </a:r>
            <a:endParaRPr>
              <a:solidFill>
                <a:schemeClr val="dk1"/>
              </a:solidFill>
            </a:endParaRPr>
          </a:p>
          <a:p>
            <a:pPr indent="-317500" lvl="0" marL="457200" rtl="0" algn="l">
              <a:spcBef>
                <a:spcPts val="0"/>
              </a:spcBef>
              <a:spcAft>
                <a:spcPts val="0"/>
              </a:spcAft>
              <a:buClr>
                <a:schemeClr val="dk1"/>
              </a:buClr>
              <a:buSzPts val="1400"/>
              <a:buChar char="-"/>
            </a:pPr>
            <a:r>
              <a:rPr lang="es">
                <a:solidFill>
                  <a:schemeClr val="dk1"/>
                </a:solidFill>
              </a:rPr>
              <a:t>Final loss value: 0.075.</a:t>
            </a:r>
            <a:endParaRPr>
              <a:solidFill>
                <a:schemeClr val="dk1"/>
              </a:solidFill>
            </a:endParaRPr>
          </a:p>
        </p:txBody>
      </p:sp>
      <p:cxnSp>
        <p:nvCxnSpPr>
          <p:cNvPr id="306" name="Google Shape;306;p33"/>
          <p:cNvCxnSpPr/>
          <p:nvPr/>
        </p:nvCxnSpPr>
        <p:spPr>
          <a:xfrm rot="5400000">
            <a:off x="4553163" y="-1113425"/>
            <a:ext cx="21000" cy="7920000"/>
          </a:xfrm>
          <a:prstGeom prst="straightConnector1">
            <a:avLst/>
          </a:prstGeom>
          <a:noFill/>
          <a:ln cap="flat" cmpd="sng" w="19050">
            <a:solidFill>
              <a:srgbClr val="287D7D"/>
            </a:solidFill>
            <a:prstDash val="dash"/>
            <a:round/>
            <a:headEnd len="med" w="med" type="none"/>
            <a:tailEnd len="med" w="med" type="none"/>
          </a:ln>
        </p:spPr>
      </p:cxnSp>
      <p:sp>
        <p:nvSpPr>
          <p:cNvPr id="307" name="Google Shape;307;p33"/>
          <p:cNvSpPr txBox="1"/>
          <p:nvPr/>
        </p:nvSpPr>
        <p:spPr>
          <a:xfrm rot="-5400000">
            <a:off x="-12450" y="1484499"/>
            <a:ext cx="13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Image to text</a:t>
            </a:r>
            <a:endParaRPr b="1">
              <a:solidFill>
                <a:schemeClr val="dk1"/>
              </a:solidFill>
            </a:endParaRPr>
          </a:p>
        </p:txBody>
      </p:sp>
      <p:sp>
        <p:nvSpPr>
          <p:cNvPr id="308" name="Google Shape;308;p33"/>
          <p:cNvSpPr txBox="1"/>
          <p:nvPr/>
        </p:nvSpPr>
        <p:spPr>
          <a:xfrm rot="-5400000">
            <a:off x="-8550" y="3542549"/>
            <a:ext cx="13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1"/>
                </a:solidFill>
              </a:rPr>
              <a:t>Text to image</a:t>
            </a:r>
            <a:endParaRPr b="1">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màster3">
      <a:dk1>
        <a:srgbClr val="000000"/>
      </a:dk1>
      <a:lt1>
        <a:srgbClr val="FFFFFF"/>
      </a:lt1>
      <a:dk2>
        <a:srgbClr val="FFFFFF"/>
      </a:dk2>
      <a:lt2>
        <a:srgbClr val="000000"/>
      </a:lt2>
      <a:accent1>
        <a:srgbClr val="274857"/>
      </a:accent1>
      <a:accent2>
        <a:srgbClr val="287D7D"/>
      </a:accent2>
      <a:accent3>
        <a:srgbClr val="75C5B1"/>
      </a:accent3>
      <a:accent4>
        <a:srgbClr val="1C344C"/>
      </a:accent4>
      <a:accent5>
        <a:srgbClr val="575757"/>
      </a:accent5>
      <a:accent6>
        <a:srgbClr val="BDA799"/>
      </a:accent6>
      <a:hlink>
        <a:srgbClr val="8AF0BA"/>
      </a:hlink>
      <a:folHlink>
        <a:srgbClr val="F0B5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